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omments/modernComment_145_D513A3F8.xml" ContentType="application/vnd.ms-powerpoint.comments+xml"/>
  <Override PartName="/ppt/comments/modernComment_163_F05016D0.xml" ContentType="application/vnd.ms-powerpoint.comments+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2"/>
  </p:notesMasterIdLst>
  <p:handoutMasterIdLst>
    <p:handoutMasterId r:id="rId23"/>
  </p:handoutMasterIdLst>
  <p:sldIdLst>
    <p:sldId id="256" r:id="rId2"/>
    <p:sldId id="374" r:id="rId3"/>
    <p:sldId id="375" r:id="rId4"/>
    <p:sldId id="341" r:id="rId5"/>
    <p:sldId id="349" r:id="rId6"/>
    <p:sldId id="343" r:id="rId7"/>
    <p:sldId id="340" r:id="rId8"/>
    <p:sldId id="345" r:id="rId9"/>
    <p:sldId id="342" r:id="rId10"/>
    <p:sldId id="289" r:id="rId11"/>
    <p:sldId id="344" r:id="rId12"/>
    <p:sldId id="346" r:id="rId13"/>
    <p:sldId id="367" r:id="rId14"/>
    <p:sldId id="369" r:id="rId15"/>
    <p:sldId id="280" r:id="rId16"/>
    <p:sldId id="274" r:id="rId17"/>
    <p:sldId id="325" r:id="rId18"/>
    <p:sldId id="354" r:id="rId19"/>
    <p:sldId id="355" r:id="rId20"/>
    <p:sldId id="373" r:id="rId21"/>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4FF0A10-034C-EB87-8A1D-B0FF32718F18}" name="Hathaway, Andrew J" initials="AH" userId="S::hathawaj@id.doe.gov::2c431385-28be-4e56-8d57-2d11db866dea"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athaway, Andrew J" initials="HAJ" lastIdx="7" clrIdx="0">
    <p:extLst>
      <p:ext uri="{19B8F6BF-5375-455C-9EA6-DF929625EA0E}">
        <p15:presenceInfo xmlns:p15="http://schemas.microsoft.com/office/powerpoint/2012/main" userId="Hathaway, Andrew J" providerId="None"/>
      </p:ext>
    </p:extLst>
  </p:cmAuthor>
  <p:cmAuthor id="2" name="Hathaway, Andrew J" initials="AH" lastIdx="2" clrIdx="1">
    <p:extLst>
      <p:ext uri="{19B8F6BF-5375-455C-9EA6-DF929625EA0E}">
        <p15:presenceInfo xmlns:p15="http://schemas.microsoft.com/office/powerpoint/2012/main" userId="S::hathawaj@id.doe.gov::2c431385-28be-4e56-8d57-2d11db866d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FF0000"/>
    <a:srgbClr val="0066FF"/>
    <a:srgbClr val="003300"/>
    <a:srgbClr val="1B5527"/>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2963CE3-DC4F-403B-98F7-06FFA4688ECD}" v="1719" dt="2024-09-09T22:03:14.2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4660"/>
  </p:normalViewPr>
  <p:slideViewPr>
    <p:cSldViewPr>
      <p:cViewPr varScale="1">
        <p:scale>
          <a:sx n="151" d="100"/>
          <a:sy n="151" d="100"/>
        </p:scale>
        <p:origin x="10764" y="15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 Id="rId30" Type="http://schemas.microsoft.com/office/2018/10/relationships/authors" Target="authors.xml"/></Relationships>
</file>

<file path=ppt/comments/modernComment_145_D513A3F8.xml><?xml version="1.0" encoding="utf-8"?>
<p188:cmLst xmlns:a="http://schemas.openxmlformats.org/drawingml/2006/main" xmlns:r="http://schemas.openxmlformats.org/officeDocument/2006/relationships" xmlns:p188="http://schemas.microsoft.com/office/powerpoint/2018/8/main">
  <p188:cm id="{7C24F82A-72F0-4E0D-9BBE-5A544AF76D3C}" authorId="{64FF0A10-034C-EB87-8A1D-B0FF32718F18}" created="2024-09-09T23:52:31.593">
    <ac:txMkLst xmlns:ac="http://schemas.microsoft.com/office/drawing/2013/main/command">
      <pc:docMk xmlns:pc="http://schemas.microsoft.com/office/powerpoint/2013/main/command"/>
      <pc:sldMk xmlns:pc="http://schemas.microsoft.com/office/powerpoint/2013/main/command" cId="3574834168" sldId="325"/>
      <ac:spMk id="3" creationId="{00000000-0000-0000-0000-000000000000}"/>
      <ac:txMk cp="18" len="48">
        <ac:context len="496" hash="1954557343"/>
      </ac:txMk>
    </ac:txMkLst>
    <p188:pos x="6432550" y="730250"/>
    <p188:txBody>
      <a:bodyPr/>
      <a:lstStyle/>
      <a:p>
        <a:r>
          <a:rPr lang="en-US"/>
          <a:t>DOE-STD-1111-2018
4.4.2(a) requirement</a:t>
        </a:r>
      </a:p>
    </p188:txBody>
  </p188:cm>
</p188:cmLst>
</file>

<file path=ppt/comments/modernComment_163_F05016D0.xml><?xml version="1.0" encoding="utf-8"?>
<p188:cmLst xmlns:a="http://schemas.openxmlformats.org/drawingml/2006/main" xmlns:r="http://schemas.openxmlformats.org/officeDocument/2006/relationships" xmlns:p188="http://schemas.microsoft.com/office/powerpoint/2018/8/main">
  <p188:cm id="{BB74BACB-1FA1-4744-9E03-432908C5437E}" authorId="{64FF0A10-034C-EB87-8A1D-B0FF32718F18}" created="2024-09-09T23:53:26.545">
    <ac:txMkLst xmlns:ac="http://schemas.microsoft.com/office/drawing/2013/main/command">
      <pc:docMk xmlns:pc="http://schemas.microsoft.com/office/powerpoint/2013/main/command"/>
      <pc:sldMk xmlns:pc="http://schemas.microsoft.com/office/powerpoint/2013/main/command" cId="4031780560" sldId="355"/>
      <ac:spMk id="2" creationId="{00000000-0000-0000-0000-000000000000}"/>
      <ac:txMk cp="0" len="30">
        <ac:context len="31" hash="1184641176"/>
      </ac:txMk>
    </ac:txMkLst>
    <p188:pos x="5403850" y="577850"/>
    <p188:txBody>
      <a:bodyPr/>
      <a:lstStyle/>
      <a:p>
        <a:r>
          <a:rPr lang="en-US"/>
          <a:t>If you are going over examples later, then maybe this isn’t needed here...</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CDC6C3B8-446C-4E93-BD98-C568E52A7240}" type="datetimeFigureOut">
              <a:rPr lang="en-US" smtClean="0"/>
              <a:t>9/10/2024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0241D22A-BC20-4E0E-8295-16E62CDF5EB2}" type="slidenum">
              <a:rPr lang="en-US" smtClean="0"/>
              <a:t>‹#›</a:t>
            </a:fld>
            <a:endParaRPr lang="en-US"/>
          </a:p>
        </p:txBody>
      </p:sp>
    </p:spTree>
    <p:extLst>
      <p:ext uri="{BB962C8B-B14F-4D97-AF65-F5344CB8AC3E}">
        <p14:creationId xmlns:p14="http://schemas.microsoft.com/office/powerpoint/2010/main" val="133541173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0973B01F-819E-43A0-86D6-62D321E824EE}" type="datetimeFigureOut">
              <a:rPr lang="en-US" smtClean="0"/>
              <a:t>9/10/2024</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B82A2D94-0EEA-43C8-BDB8-11FDB998998D}" type="slidenum">
              <a:rPr lang="en-US" smtClean="0"/>
              <a:t>‹#›</a:t>
            </a:fld>
            <a:endParaRPr lang="en-US"/>
          </a:p>
        </p:txBody>
      </p:sp>
    </p:spTree>
    <p:extLst>
      <p:ext uri="{BB962C8B-B14F-4D97-AF65-F5344CB8AC3E}">
        <p14:creationId xmlns:p14="http://schemas.microsoft.com/office/powerpoint/2010/main" val="263174727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DOE-NE LOGO (Horizontal) 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9550" y="152400"/>
            <a:ext cx="8723313"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Line 5"/>
          <p:cNvSpPr>
            <a:spLocks noChangeShapeType="1"/>
          </p:cNvSpPr>
          <p:nvPr/>
        </p:nvSpPr>
        <p:spPr bwMode="auto">
          <a:xfrm>
            <a:off x="381000" y="1546225"/>
            <a:ext cx="8458200" cy="0"/>
          </a:xfrm>
          <a:prstGeom prst="line">
            <a:avLst/>
          </a:prstGeom>
          <a:noFill/>
          <a:ln w="38100">
            <a:solidFill>
              <a:srgbClr val="1B5527"/>
            </a:solidFill>
            <a:round/>
            <a:headEnd/>
            <a:tailEnd/>
          </a:ln>
          <a:effectLst/>
        </p:spPr>
        <p:txBody>
          <a:bodyPr/>
          <a:lstStyle/>
          <a:p>
            <a:pPr>
              <a:defRPr/>
            </a:pPr>
            <a:endParaRPr lang="en-US"/>
          </a:p>
        </p:txBody>
      </p:sp>
      <p:sp>
        <p:nvSpPr>
          <p:cNvPr id="6" name="Line 6"/>
          <p:cNvSpPr>
            <a:spLocks noChangeShapeType="1"/>
          </p:cNvSpPr>
          <p:nvPr/>
        </p:nvSpPr>
        <p:spPr bwMode="auto">
          <a:xfrm>
            <a:off x="533400" y="1600200"/>
            <a:ext cx="8458200" cy="0"/>
          </a:xfrm>
          <a:prstGeom prst="line">
            <a:avLst/>
          </a:prstGeom>
          <a:noFill/>
          <a:ln w="38100">
            <a:solidFill>
              <a:srgbClr val="E8BB00"/>
            </a:solidFill>
            <a:round/>
            <a:headEnd/>
            <a:tailEnd/>
          </a:ln>
          <a:effectLst/>
        </p:spPr>
        <p:txBody>
          <a:bodyPr/>
          <a:lstStyle/>
          <a:p>
            <a:pPr>
              <a:defRPr/>
            </a:pPr>
            <a:endParaRPr lang="en-US"/>
          </a:p>
        </p:txBody>
      </p:sp>
      <p:sp>
        <p:nvSpPr>
          <p:cNvPr id="6147" name="Rectangle 3"/>
          <p:cNvSpPr>
            <a:spLocks noGrp="1" noChangeArrowheads="1"/>
          </p:cNvSpPr>
          <p:nvPr>
            <p:ph type="ctrTitle"/>
          </p:nvPr>
        </p:nvSpPr>
        <p:spPr>
          <a:xfrm>
            <a:off x="685800" y="2130425"/>
            <a:ext cx="7772400" cy="1470025"/>
          </a:xfrm>
        </p:spPr>
        <p:txBody>
          <a:bodyPr/>
          <a:lstStyle>
            <a:lvl1pPr algn="ctr">
              <a:defRPr/>
            </a:lvl1pPr>
          </a:lstStyle>
          <a:p>
            <a:r>
              <a:rPr lang="en-US"/>
              <a:t>Click to edit Master title style</a:t>
            </a:r>
          </a:p>
        </p:txBody>
      </p:sp>
      <p:sp>
        <p:nvSpPr>
          <p:cNvPr id="6148" name="Rectangle 4"/>
          <p:cNvSpPr>
            <a:spLocks noGrp="1" noChangeArrowheads="1"/>
          </p:cNvSpPr>
          <p:nvPr>
            <p:ph type="subTitle" idx="1"/>
          </p:nvPr>
        </p:nvSpPr>
        <p:spPr>
          <a:xfrm>
            <a:off x="685800" y="4572000"/>
            <a:ext cx="7696200" cy="1752600"/>
          </a:xfrm>
        </p:spPr>
        <p:txBody>
          <a:bodyPr/>
          <a:lstStyle>
            <a:lvl1pPr marL="0" indent="0" algn="ctr">
              <a:buFont typeface="Wingdings" pitchFamily="2" charset="2"/>
              <a:buNone/>
              <a:defRPr/>
            </a:lvl1pPr>
          </a:lstStyle>
          <a:p>
            <a:r>
              <a:rPr lang="en-US"/>
              <a:t>Click to edit Master subtitle style</a:t>
            </a:r>
          </a:p>
        </p:txBody>
      </p:sp>
    </p:spTree>
    <p:extLst>
      <p:ext uri="{BB962C8B-B14F-4D97-AF65-F5344CB8AC3E}">
        <p14:creationId xmlns:p14="http://schemas.microsoft.com/office/powerpoint/2010/main" val="648584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
          <p:cNvSpPr>
            <a:spLocks noGrp="1" noChangeArrowheads="1"/>
          </p:cNvSpPr>
          <p:nvPr>
            <p:ph type="dt" sz="half" idx="10"/>
          </p:nvPr>
        </p:nvSpPr>
        <p:spPr>
          <a:ln/>
        </p:spPr>
        <p:txBody>
          <a:bodyPr/>
          <a:lstStyle>
            <a:lvl1pPr>
              <a:defRPr/>
            </a:lvl1pPr>
          </a:lstStyle>
          <a:p>
            <a:pPr>
              <a:defRPr/>
            </a:pPr>
            <a:r>
              <a:rPr lang="en-US"/>
              <a:t>September 2018</a:t>
            </a:r>
          </a:p>
        </p:txBody>
      </p:sp>
      <p:sp>
        <p:nvSpPr>
          <p:cNvPr id="5" name="Rectangle 10"/>
          <p:cNvSpPr>
            <a:spLocks noGrp="1" noChangeArrowheads="1"/>
          </p:cNvSpPr>
          <p:nvPr>
            <p:ph type="ftr" sz="quarter" idx="11"/>
          </p:nvPr>
        </p:nvSpPr>
        <p:spPr>
          <a:ln/>
        </p:spPr>
        <p:txBody>
          <a:bodyPr/>
          <a:lstStyle>
            <a:lvl1pPr>
              <a:defRPr/>
            </a:lvl1pPr>
          </a:lstStyle>
          <a:p>
            <a:pPr>
              <a:defRPr/>
            </a:pPr>
            <a:r>
              <a:rPr lang="en-US"/>
              <a:t>DOELAP Assessor Training</a:t>
            </a:r>
          </a:p>
        </p:txBody>
      </p:sp>
    </p:spTree>
    <p:extLst>
      <p:ext uri="{BB962C8B-B14F-4D97-AF65-F5344CB8AC3E}">
        <p14:creationId xmlns:p14="http://schemas.microsoft.com/office/powerpoint/2010/main" val="699842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6400"/>
            <a:ext cx="4038600" cy="4724400"/>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76400"/>
            <a:ext cx="4038600" cy="4724400"/>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9"/>
          <p:cNvSpPr>
            <a:spLocks noGrp="1" noChangeArrowheads="1"/>
          </p:cNvSpPr>
          <p:nvPr>
            <p:ph type="dt" sz="half" idx="10"/>
          </p:nvPr>
        </p:nvSpPr>
        <p:spPr>
          <a:ln/>
        </p:spPr>
        <p:txBody>
          <a:bodyPr/>
          <a:lstStyle>
            <a:lvl1pPr>
              <a:defRPr/>
            </a:lvl1pPr>
          </a:lstStyle>
          <a:p>
            <a:pPr>
              <a:defRPr/>
            </a:pPr>
            <a:r>
              <a:rPr lang="en-US"/>
              <a:t>September 2018</a:t>
            </a:r>
          </a:p>
        </p:txBody>
      </p:sp>
      <p:sp>
        <p:nvSpPr>
          <p:cNvPr id="6" name="Rectangle 10"/>
          <p:cNvSpPr>
            <a:spLocks noGrp="1" noChangeArrowheads="1"/>
          </p:cNvSpPr>
          <p:nvPr>
            <p:ph type="ftr" sz="quarter" idx="11"/>
          </p:nvPr>
        </p:nvSpPr>
        <p:spPr>
          <a:ln/>
        </p:spPr>
        <p:txBody>
          <a:bodyPr/>
          <a:lstStyle>
            <a:lvl1pPr>
              <a:defRPr/>
            </a:lvl1pPr>
          </a:lstStyle>
          <a:p>
            <a:pPr>
              <a:defRPr/>
            </a:pPr>
            <a:r>
              <a:rPr lang="en-US"/>
              <a:t>DOELAP Assessor Training</a:t>
            </a:r>
          </a:p>
        </p:txBody>
      </p:sp>
    </p:spTree>
    <p:extLst>
      <p:ext uri="{BB962C8B-B14F-4D97-AF65-F5344CB8AC3E}">
        <p14:creationId xmlns:p14="http://schemas.microsoft.com/office/powerpoint/2010/main" val="1076137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9"/>
          <p:cNvSpPr>
            <a:spLocks noGrp="1" noChangeArrowheads="1"/>
          </p:cNvSpPr>
          <p:nvPr>
            <p:ph type="dt" sz="half" idx="10"/>
          </p:nvPr>
        </p:nvSpPr>
        <p:spPr>
          <a:ln/>
        </p:spPr>
        <p:txBody>
          <a:bodyPr/>
          <a:lstStyle>
            <a:lvl1pPr>
              <a:defRPr/>
            </a:lvl1pPr>
          </a:lstStyle>
          <a:p>
            <a:pPr>
              <a:defRPr/>
            </a:pPr>
            <a:r>
              <a:rPr lang="en-US"/>
              <a:t>September 2018</a:t>
            </a:r>
          </a:p>
        </p:txBody>
      </p:sp>
      <p:sp>
        <p:nvSpPr>
          <p:cNvPr id="4" name="Rectangle 10"/>
          <p:cNvSpPr>
            <a:spLocks noGrp="1" noChangeArrowheads="1"/>
          </p:cNvSpPr>
          <p:nvPr>
            <p:ph type="ftr" sz="quarter" idx="11"/>
          </p:nvPr>
        </p:nvSpPr>
        <p:spPr>
          <a:ln/>
        </p:spPr>
        <p:txBody>
          <a:bodyPr/>
          <a:lstStyle>
            <a:lvl1pPr>
              <a:defRPr/>
            </a:lvl1pPr>
          </a:lstStyle>
          <a:p>
            <a:pPr>
              <a:defRPr/>
            </a:pPr>
            <a:r>
              <a:rPr lang="en-US"/>
              <a:t>DOELAP Assessor Training</a:t>
            </a:r>
          </a:p>
        </p:txBody>
      </p:sp>
    </p:spTree>
    <p:extLst>
      <p:ext uri="{BB962C8B-B14F-4D97-AF65-F5344CB8AC3E}">
        <p14:creationId xmlns:p14="http://schemas.microsoft.com/office/powerpoint/2010/main" val="10828566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r>
              <a:rPr lang="en-US"/>
              <a:t>September 2018</a:t>
            </a:r>
          </a:p>
        </p:txBody>
      </p:sp>
      <p:sp>
        <p:nvSpPr>
          <p:cNvPr id="3" name="Rectangle 10"/>
          <p:cNvSpPr>
            <a:spLocks noGrp="1" noChangeArrowheads="1"/>
          </p:cNvSpPr>
          <p:nvPr>
            <p:ph type="ftr" sz="quarter" idx="11"/>
          </p:nvPr>
        </p:nvSpPr>
        <p:spPr>
          <a:ln/>
        </p:spPr>
        <p:txBody>
          <a:bodyPr/>
          <a:lstStyle>
            <a:lvl1pPr>
              <a:defRPr/>
            </a:lvl1pPr>
          </a:lstStyle>
          <a:p>
            <a:pPr>
              <a:defRPr/>
            </a:pPr>
            <a:r>
              <a:rPr lang="en-US"/>
              <a:t>DOELAP Assessor Training</a:t>
            </a:r>
          </a:p>
        </p:txBody>
      </p:sp>
    </p:spTree>
    <p:extLst>
      <p:ext uri="{BB962C8B-B14F-4D97-AF65-F5344CB8AC3E}">
        <p14:creationId xmlns:p14="http://schemas.microsoft.com/office/powerpoint/2010/main" val="164731910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DOE-NE LOGO (Vertital) A"/>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6200" y="87313"/>
            <a:ext cx="2743200" cy="1512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3"/>
          <p:cNvSpPr>
            <a:spLocks noGrp="1" noChangeArrowheads="1"/>
          </p:cNvSpPr>
          <p:nvPr>
            <p:ph type="title"/>
          </p:nvPr>
        </p:nvSpPr>
        <p:spPr bwMode="auto">
          <a:xfrm>
            <a:off x="2895600" y="152400"/>
            <a:ext cx="57912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Rectangle 5"/>
          <p:cNvSpPr>
            <a:spLocks noGrp="1" noChangeArrowheads="1"/>
          </p:cNvSpPr>
          <p:nvPr>
            <p:ph type="body" idx="1"/>
          </p:nvPr>
        </p:nvSpPr>
        <p:spPr bwMode="auto">
          <a:xfrm>
            <a:off x="457200" y="16764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126" name="Line 6"/>
          <p:cNvSpPr>
            <a:spLocks noChangeShapeType="1"/>
          </p:cNvSpPr>
          <p:nvPr/>
        </p:nvSpPr>
        <p:spPr bwMode="auto">
          <a:xfrm>
            <a:off x="381000" y="1470025"/>
            <a:ext cx="8458200" cy="0"/>
          </a:xfrm>
          <a:prstGeom prst="line">
            <a:avLst/>
          </a:prstGeom>
          <a:noFill/>
          <a:ln w="38100">
            <a:solidFill>
              <a:srgbClr val="1B5527"/>
            </a:solidFill>
            <a:round/>
            <a:headEnd/>
            <a:tailEnd/>
          </a:ln>
          <a:effectLst/>
        </p:spPr>
        <p:txBody>
          <a:bodyPr/>
          <a:lstStyle/>
          <a:p>
            <a:pPr>
              <a:defRPr/>
            </a:pPr>
            <a:endParaRPr lang="en-US"/>
          </a:p>
        </p:txBody>
      </p:sp>
      <p:sp>
        <p:nvSpPr>
          <p:cNvPr id="5127" name="Line 7"/>
          <p:cNvSpPr>
            <a:spLocks noChangeShapeType="1"/>
          </p:cNvSpPr>
          <p:nvPr/>
        </p:nvSpPr>
        <p:spPr bwMode="auto">
          <a:xfrm>
            <a:off x="533400" y="1524000"/>
            <a:ext cx="8458200" cy="0"/>
          </a:xfrm>
          <a:prstGeom prst="line">
            <a:avLst/>
          </a:prstGeom>
          <a:noFill/>
          <a:ln w="38100">
            <a:solidFill>
              <a:srgbClr val="E8BB00"/>
            </a:solidFill>
            <a:round/>
            <a:headEnd/>
            <a:tailEnd/>
          </a:ln>
          <a:effectLst/>
        </p:spPr>
        <p:txBody>
          <a:bodyPr/>
          <a:lstStyle/>
          <a:p>
            <a:pPr>
              <a:defRPr/>
            </a:pPr>
            <a:endParaRPr lang="en-US"/>
          </a:p>
        </p:txBody>
      </p:sp>
      <p:sp>
        <p:nvSpPr>
          <p:cNvPr id="5129" name="Rectangle 9"/>
          <p:cNvSpPr>
            <a:spLocks noGrp="1" noChangeArrowheads="1"/>
          </p:cNvSpPr>
          <p:nvPr>
            <p:ph type="dt" sz="half" idx="2"/>
          </p:nvPr>
        </p:nvSpPr>
        <p:spPr bwMode="auto">
          <a:xfrm>
            <a:off x="0" y="6629400"/>
            <a:ext cx="21336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900"/>
            </a:lvl1pPr>
          </a:lstStyle>
          <a:p>
            <a:pPr>
              <a:defRPr/>
            </a:pPr>
            <a:r>
              <a:rPr lang="en-US"/>
              <a:t>September 2018</a:t>
            </a:r>
          </a:p>
        </p:txBody>
      </p:sp>
      <p:sp>
        <p:nvSpPr>
          <p:cNvPr id="5130" name="Rectangle 10"/>
          <p:cNvSpPr>
            <a:spLocks noGrp="1" noChangeArrowheads="1"/>
          </p:cNvSpPr>
          <p:nvPr>
            <p:ph type="ftr" sz="quarter" idx="3"/>
          </p:nvPr>
        </p:nvSpPr>
        <p:spPr bwMode="auto">
          <a:xfrm>
            <a:off x="3124200" y="6629400"/>
            <a:ext cx="28956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900">
                <a:solidFill>
                  <a:srgbClr val="000000"/>
                </a:solidFill>
              </a:defRPr>
            </a:lvl1pPr>
          </a:lstStyle>
          <a:p>
            <a:pPr>
              <a:defRPr/>
            </a:pPr>
            <a:r>
              <a:rPr lang="en-US"/>
              <a:t>DOELAP Assessor Training</a:t>
            </a:r>
          </a:p>
        </p:txBody>
      </p:sp>
      <p:sp>
        <p:nvSpPr>
          <p:cNvPr id="5135" name="Text Box 15"/>
          <p:cNvSpPr txBox="1">
            <a:spLocks noChangeArrowheads="1"/>
          </p:cNvSpPr>
          <p:nvPr/>
        </p:nvSpPr>
        <p:spPr bwMode="auto">
          <a:xfrm>
            <a:off x="7162800" y="6610350"/>
            <a:ext cx="1828800" cy="228600"/>
          </a:xfrm>
          <a:prstGeom prst="rect">
            <a:avLst/>
          </a:prstGeom>
          <a:noFill/>
          <a:ln w="9525">
            <a:noFill/>
            <a:miter lim="800000"/>
            <a:headEnd/>
            <a:tailEnd/>
          </a:ln>
          <a:effectLst/>
        </p:spPr>
        <p:txBody>
          <a:bodyPr>
            <a:spAutoFit/>
          </a:bodyPr>
          <a:lstStyle/>
          <a:p>
            <a:pPr algn="r">
              <a:spcBef>
                <a:spcPct val="50000"/>
              </a:spcBef>
              <a:defRPr/>
            </a:pPr>
            <a:fld id="{062B8545-E67B-4261-B9F0-CF8394FD6828}" type="slidenum">
              <a:rPr lang="en-US" sz="900"/>
              <a:pPr algn="r">
                <a:spcBef>
                  <a:spcPct val="50000"/>
                </a:spcBef>
                <a:defRPr/>
              </a:pPr>
              <a:t>‹#›</a:t>
            </a:fld>
            <a:endParaRPr lang="en-US" sz="900"/>
          </a:p>
        </p:txBody>
      </p:sp>
    </p:spTree>
  </p:cSld>
  <p:clrMap bg1="lt1" tx1="dk1" bg2="lt2" tx2="dk2" accent1="accent1" accent2="accent2" accent3="accent3" accent4="accent4" accent5="accent5" accent6="accent6" hlink="hlink" folHlink="folHlink"/>
  <p:sldLayoutIdLst>
    <p:sldLayoutId id="2147483674" r:id="rId1"/>
    <p:sldLayoutId id="2147483670" r:id="rId2"/>
    <p:sldLayoutId id="2147483671" r:id="rId3"/>
    <p:sldLayoutId id="2147483672" r:id="rId4"/>
    <p:sldLayoutId id="2147483673" r:id="rId5"/>
  </p:sldLayoutIdLst>
  <p:hf hdr="0" ftr="0" dt="0"/>
  <p:txStyles>
    <p:titleStyle>
      <a:lvl1pPr algn="l" rtl="0" eaLnBrk="1" fontAlgn="base" hangingPunct="1">
        <a:spcBef>
          <a:spcPct val="0"/>
        </a:spcBef>
        <a:spcAft>
          <a:spcPct val="0"/>
        </a:spcAft>
        <a:defRPr sz="2800" b="1">
          <a:solidFill>
            <a:srgbClr val="1B5527"/>
          </a:solidFill>
          <a:latin typeface="+mj-lt"/>
          <a:ea typeface="+mj-ea"/>
          <a:cs typeface="+mj-cs"/>
        </a:defRPr>
      </a:lvl1pPr>
      <a:lvl2pPr algn="l" rtl="0" eaLnBrk="1" fontAlgn="base" hangingPunct="1">
        <a:spcBef>
          <a:spcPct val="0"/>
        </a:spcBef>
        <a:spcAft>
          <a:spcPct val="0"/>
        </a:spcAft>
        <a:defRPr sz="2800" b="1">
          <a:solidFill>
            <a:srgbClr val="1B5527"/>
          </a:solidFill>
          <a:latin typeface="Arial" charset="0"/>
        </a:defRPr>
      </a:lvl2pPr>
      <a:lvl3pPr algn="l" rtl="0" eaLnBrk="1" fontAlgn="base" hangingPunct="1">
        <a:spcBef>
          <a:spcPct val="0"/>
        </a:spcBef>
        <a:spcAft>
          <a:spcPct val="0"/>
        </a:spcAft>
        <a:defRPr sz="2800" b="1">
          <a:solidFill>
            <a:srgbClr val="1B5527"/>
          </a:solidFill>
          <a:latin typeface="Arial" charset="0"/>
        </a:defRPr>
      </a:lvl3pPr>
      <a:lvl4pPr algn="l" rtl="0" eaLnBrk="1" fontAlgn="base" hangingPunct="1">
        <a:spcBef>
          <a:spcPct val="0"/>
        </a:spcBef>
        <a:spcAft>
          <a:spcPct val="0"/>
        </a:spcAft>
        <a:defRPr sz="2800" b="1">
          <a:solidFill>
            <a:srgbClr val="1B5527"/>
          </a:solidFill>
          <a:latin typeface="Arial" charset="0"/>
        </a:defRPr>
      </a:lvl4pPr>
      <a:lvl5pPr algn="l" rtl="0" eaLnBrk="1" fontAlgn="base" hangingPunct="1">
        <a:spcBef>
          <a:spcPct val="0"/>
        </a:spcBef>
        <a:spcAft>
          <a:spcPct val="0"/>
        </a:spcAft>
        <a:defRPr sz="2800" b="1">
          <a:solidFill>
            <a:srgbClr val="1B5527"/>
          </a:solidFill>
          <a:latin typeface="Arial" charset="0"/>
        </a:defRPr>
      </a:lvl5pPr>
      <a:lvl6pPr marL="457200" algn="l" rtl="0" eaLnBrk="1" fontAlgn="base" hangingPunct="1">
        <a:spcBef>
          <a:spcPct val="0"/>
        </a:spcBef>
        <a:spcAft>
          <a:spcPct val="0"/>
        </a:spcAft>
        <a:defRPr sz="2800" b="1">
          <a:solidFill>
            <a:srgbClr val="1B5527"/>
          </a:solidFill>
          <a:latin typeface="Arial" charset="0"/>
        </a:defRPr>
      </a:lvl6pPr>
      <a:lvl7pPr marL="914400" algn="l" rtl="0" eaLnBrk="1" fontAlgn="base" hangingPunct="1">
        <a:spcBef>
          <a:spcPct val="0"/>
        </a:spcBef>
        <a:spcAft>
          <a:spcPct val="0"/>
        </a:spcAft>
        <a:defRPr sz="2800" b="1">
          <a:solidFill>
            <a:srgbClr val="1B5527"/>
          </a:solidFill>
          <a:latin typeface="Arial" charset="0"/>
        </a:defRPr>
      </a:lvl7pPr>
      <a:lvl8pPr marL="1371600" algn="l" rtl="0" eaLnBrk="1" fontAlgn="base" hangingPunct="1">
        <a:spcBef>
          <a:spcPct val="0"/>
        </a:spcBef>
        <a:spcAft>
          <a:spcPct val="0"/>
        </a:spcAft>
        <a:defRPr sz="2800" b="1">
          <a:solidFill>
            <a:srgbClr val="1B5527"/>
          </a:solidFill>
          <a:latin typeface="Arial" charset="0"/>
        </a:defRPr>
      </a:lvl8pPr>
      <a:lvl9pPr marL="1828800" algn="l" rtl="0" eaLnBrk="1" fontAlgn="base" hangingPunct="1">
        <a:spcBef>
          <a:spcPct val="0"/>
        </a:spcBef>
        <a:spcAft>
          <a:spcPct val="0"/>
        </a:spcAft>
        <a:defRPr sz="2800" b="1">
          <a:solidFill>
            <a:srgbClr val="1B5527"/>
          </a:solidFill>
          <a:latin typeface="Arial" charset="0"/>
        </a:defRPr>
      </a:lvl9pPr>
    </p:titleStyle>
    <p:bodyStyle>
      <a:lvl1pPr marL="231775" indent="-231775" algn="l" rtl="0" eaLnBrk="1" fontAlgn="base" hangingPunct="1">
        <a:spcBef>
          <a:spcPct val="0"/>
        </a:spcBef>
        <a:spcAft>
          <a:spcPct val="0"/>
        </a:spcAft>
        <a:buClr>
          <a:srgbClr val="1B5527"/>
        </a:buClr>
        <a:buFont typeface="Wingdings" pitchFamily="2" charset="2"/>
        <a:buChar char="n"/>
        <a:defRPr sz="2000" b="1">
          <a:solidFill>
            <a:schemeClr val="tx1"/>
          </a:solidFill>
          <a:latin typeface="+mn-lt"/>
          <a:ea typeface="+mn-ea"/>
          <a:cs typeface="+mn-cs"/>
        </a:defRPr>
      </a:lvl1pPr>
      <a:lvl2pPr marL="571500" indent="-225425" algn="l" rtl="0" eaLnBrk="1" fontAlgn="base" hangingPunct="1">
        <a:spcBef>
          <a:spcPct val="0"/>
        </a:spcBef>
        <a:spcAft>
          <a:spcPct val="10000"/>
        </a:spcAft>
        <a:buClr>
          <a:srgbClr val="1B5527"/>
        </a:buClr>
        <a:buSzPct val="110000"/>
        <a:buFont typeface="Symbol" pitchFamily="18" charset="2"/>
        <a:buChar char="·"/>
        <a:defRPr>
          <a:solidFill>
            <a:schemeClr val="tx1"/>
          </a:solidFill>
          <a:latin typeface="+mn-lt"/>
        </a:defRPr>
      </a:lvl2pPr>
      <a:lvl3pPr marL="914400" indent="-228600" algn="l" rtl="0" eaLnBrk="1" fontAlgn="base" hangingPunct="1">
        <a:spcBef>
          <a:spcPct val="0"/>
        </a:spcBef>
        <a:spcAft>
          <a:spcPct val="10000"/>
        </a:spcAft>
        <a:buClr>
          <a:srgbClr val="1B5527"/>
        </a:buClr>
        <a:buSzPct val="110000"/>
        <a:buFont typeface="Arial" charset="0"/>
        <a:buChar char="–"/>
        <a:defRPr sz="1600">
          <a:solidFill>
            <a:schemeClr val="tx1"/>
          </a:solidFill>
          <a:latin typeface="+mn-lt"/>
        </a:defRPr>
      </a:lvl3pPr>
      <a:lvl4pPr marL="1257300" indent="-228600" algn="l" rtl="0" eaLnBrk="1" fontAlgn="base" hangingPunct="1">
        <a:spcBef>
          <a:spcPct val="0"/>
        </a:spcBef>
        <a:spcAft>
          <a:spcPct val="10000"/>
        </a:spcAft>
        <a:buClr>
          <a:srgbClr val="1B5527"/>
        </a:buClr>
        <a:buChar char="•"/>
        <a:defRPr sz="1400">
          <a:solidFill>
            <a:schemeClr val="tx1"/>
          </a:solidFill>
          <a:latin typeface="+mn-lt"/>
        </a:defRPr>
      </a:lvl4pPr>
      <a:lvl5pPr marL="1600200" indent="-228600" algn="l" rtl="0" eaLnBrk="1" fontAlgn="base" hangingPunct="1">
        <a:spcBef>
          <a:spcPct val="0"/>
        </a:spcBef>
        <a:spcAft>
          <a:spcPct val="10000"/>
        </a:spcAft>
        <a:buClr>
          <a:srgbClr val="1B5527"/>
        </a:buClr>
        <a:buChar char="»"/>
        <a:defRPr sz="1200">
          <a:solidFill>
            <a:schemeClr val="tx1"/>
          </a:solidFill>
          <a:latin typeface="+mn-lt"/>
        </a:defRPr>
      </a:lvl5pPr>
      <a:lvl6pPr marL="2057400" indent="-228600" algn="l" rtl="0" eaLnBrk="1" fontAlgn="base" hangingPunct="1">
        <a:spcBef>
          <a:spcPct val="0"/>
        </a:spcBef>
        <a:spcAft>
          <a:spcPct val="10000"/>
        </a:spcAft>
        <a:buClr>
          <a:srgbClr val="1B5527"/>
        </a:buClr>
        <a:buChar char="»"/>
        <a:defRPr sz="1200">
          <a:solidFill>
            <a:schemeClr val="tx1"/>
          </a:solidFill>
          <a:latin typeface="+mn-lt"/>
        </a:defRPr>
      </a:lvl6pPr>
      <a:lvl7pPr marL="2514600" indent="-228600" algn="l" rtl="0" eaLnBrk="1" fontAlgn="base" hangingPunct="1">
        <a:spcBef>
          <a:spcPct val="0"/>
        </a:spcBef>
        <a:spcAft>
          <a:spcPct val="10000"/>
        </a:spcAft>
        <a:buClr>
          <a:srgbClr val="1B5527"/>
        </a:buClr>
        <a:buChar char="»"/>
        <a:defRPr sz="1200">
          <a:solidFill>
            <a:schemeClr val="tx1"/>
          </a:solidFill>
          <a:latin typeface="+mn-lt"/>
        </a:defRPr>
      </a:lvl7pPr>
      <a:lvl8pPr marL="2971800" indent="-228600" algn="l" rtl="0" eaLnBrk="1" fontAlgn="base" hangingPunct="1">
        <a:spcBef>
          <a:spcPct val="0"/>
        </a:spcBef>
        <a:spcAft>
          <a:spcPct val="10000"/>
        </a:spcAft>
        <a:buClr>
          <a:srgbClr val="1B5527"/>
        </a:buClr>
        <a:buChar char="»"/>
        <a:defRPr sz="1200">
          <a:solidFill>
            <a:schemeClr val="tx1"/>
          </a:solidFill>
          <a:latin typeface="+mn-lt"/>
        </a:defRPr>
      </a:lvl8pPr>
      <a:lvl9pPr marL="3429000" indent="-228600" algn="l" rtl="0" eaLnBrk="1" fontAlgn="base" hangingPunct="1">
        <a:spcBef>
          <a:spcPct val="0"/>
        </a:spcBef>
        <a:spcAft>
          <a:spcPct val="10000"/>
        </a:spcAft>
        <a:buClr>
          <a:srgbClr val="1B5527"/>
        </a:buClr>
        <a:buChar char="»"/>
        <a:defRPr sz="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microsoft.com/office/2018/10/relationships/comments" Target="../comments/modernComment_145_D513A3F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microsoft.com/office/2018/10/relationships/comments" Target="../comments/modernComment_163_F05016D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r>
              <a:rPr lang="en-US" altLang="en-US" sz="3200" dirty="0">
                <a:latin typeface="Tahoma" panose="020B0604030504040204" pitchFamily="34" charset="0"/>
                <a:ea typeface="Tahoma" panose="020B0604030504040204" pitchFamily="34" charset="0"/>
                <a:cs typeface="Tahoma" panose="020B0604030504040204" pitchFamily="34" charset="0"/>
              </a:rPr>
              <a:t>Assessing Quality Assurance Programs and Addressing Corrective Actions</a:t>
            </a:r>
          </a:p>
        </p:txBody>
      </p:sp>
      <p:sp>
        <p:nvSpPr>
          <p:cNvPr id="3075" name="Rectangle 3"/>
          <p:cNvSpPr>
            <a:spLocks noGrp="1" noChangeArrowheads="1"/>
          </p:cNvSpPr>
          <p:nvPr>
            <p:ph type="subTitle" idx="1"/>
          </p:nvPr>
        </p:nvSpPr>
        <p:spPr/>
        <p:txBody>
          <a:bodyPr/>
          <a:lstStyle/>
          <a:p>
            <a:r>
              <a:rPr lang="en-US" altLang="en-US" dirty="0">
                <a:latin typeface="Tahoma" panose="020B0604030504040204" pitchFamily="34" charset="0"/>
                <a:ea typeface="Tahoma" panose="020B0604030504040204" pitchFamily="34" charset="0"/>
                <a:cs typeface="Tahoma" panose="020B0604030504040204" pitchFamily="34" charset="0"/>
              </a:rPr>
              <a:t>Idaho Falls, ID</a:t>
            </a:r>
          </a:p>
          <a:p>
            <a:r>
              <a:rPr lang="en-US" altLang="en-US" dirty="0">
                <a:latin typeface="Tahoma" panose="020B0604030504040204" pitchFamily="34" charset="0"/>
                <a:ea typeface="Tahoma" panose="020B0604030504040204" pitchFamily="34" charset="0"/>
                <a:cs typeface="Tahoma" panose="020B0604030504040204" pitchFamily="34" charset="0"/>
              </a:rPr>
              <a:t>September 2024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152400"/>
            <a:ext cx="5943600" cy="1219200"/>
          </a:xfrm>
        </p:spPr>
        <p:txBody>
          <a:bodyPr/>
          <a:lstStyle/>
          <a:p>
            <a:pPr algn="ctr"/>
            <a:r>
              <a:rPr lang="en-US" dirty="0">
                <a:latin typeface="Tahoma" panose="020B0604030504040204" pitchFamily="34" charset="0"/>
                <a:ea typeface="Tahoma" panose="020B0604030504040204" pitchFamily="34" charset="0"/>
                <a:cs typeface="Tahoma" panose="020B0604030504040204" pitchFamily="34" charset="0"/>
              </a:rPr>
              <a:t>Corrective Action Plan (CAP)</a:t>
            </a:r>
          </a:p>
        </p:txBody>
      </p:sp>
      <p:sp>
        <p:nvSpPr>
          <p:cNvPr id="3" name="Content Placeholder 2"/>
          <p:cNvSpPr>
            <a:spLocks noGrp="1"/>
          </p:cNvSpPr>
          <p:nvPr>
            <p:ph idx="1"/>
          </p:nvPr>
        </p:nvSpPr>
        <p:spPr>
          <a:xfrm>
            <a:off x="457200" y="1600200"/>
            <a:ext cx="8458200" cy="4953000"/>
          </a:xfrm>
        </p:spPr>
        <p:txBody>
          <a:bodyPr/>
          <a:lstStyle/>
          <a:p>
            <a:pPr marL="111125" lvl="1" indent="0">
              <a:spcAft>
                <a:spcPts val="3000"/>
              </a:spcAft>
              <a:buSzPct val="120000"/>
              <a:buNone/>
            </a:pPr>
            <a:r>
              <a:rPr lang="en-US" altLang="en-US" sz="2200" b="1" dirty="0">
                <a:solidFill>
                  <a:srgbClr val="0033CC"/>
                </a:solidFill>
                <a:latin typeface="Tahoma" panose="020B0604030504040204" pitchFamily="34" charset="0"/>
                <a:ea typeface="Tahoma" panose="020B0604030504040204" pitchFamily="34" charset="0"/>
                <a:cs typeface="Tahoma" panose="020B0604030504040204" pitchFamily="34" charset="0"/>
              </a:rPr>
              <a:t>A documented plan of corrective action(s) designed to address and eliminate the identified root cause(s) of the nonconformity to improve processes and prevent recurrence.  </a:t>
            </a:r>
          </a:p>
          <a:p>
            <a:pPr marL="461963" lvl="1" indent="-350838">
              <a:spcAft>
                <a:spcPts val="1800"/>
              </a:spcAft>
              <a:buSzPct val="120000"/>
              <a:buFont typeface="Wingdings" panose="05000000000000000000" pitchFamily="2" charset="2"/>
              <a:buChar char="§"/>
            </a:pPr>
            <a:r>
              <a:rPr lang="en-US" altLang="en-US" sz="2000" b="0" dirty="0">
                <a:latin typeface="Tahoma" panose="020B0604030504040204" pitchFamily="34" charset="0"/>
                <a:ea typeface="Tahoma" panose="020B0604030504040204" pitchFamily="34" charset="0"/>
                <a:cs typeface="Tahoma" panose="020B0604030504040204" pitchFamily="34" charset="0"/>
              </a:rPr>
              <a:t>CAPs may be a single plan of action or a step-by-step plan of action depending on the severity of the finding </a:t>
            </a:r>
          </a:p>
          <a:p>
            <a:pPr marL="804863" lvl="2" indent="-350838">
              <a:spcAft>
                <a:spcPts val="2400"/>
              </a:spcAft>
              <a:buSzPct val="120000"/>
              <a:buFont typeface="Wingdings" panose="05000000000000000000" pitchFamily="2" charset="2"/>
              <a:buChar char="Ø"/>
            </a:pPr>
            <a:r>
              <a:rPr lang="en-US" altLang="en-US" sz="1800" dirty="0">
                <a:latin typeface="Tahoma" panose="020B0604030504040204" pitchFamily="34" charset="0"/>
                <a:ea typeface="Tahoma" panose="020B0604030504040204" pitchFamily="34" charset="0"/>
                <a:cs typeface="Tahoma" panose="020B0604030504040204" pitchFamily="34" charset="0"/>
              </a:rPr>
              <a:t>i.e., CAPs should be commensurate with the magnitude and risk of the problem</a:t>
            </a:r>
          </a:p>
          <a:p>
            <a:pPr marL="461963" lvl="1" indent="-350838">
              <a:spcAft>
                <a:spcPts val="1200"/>
              </a:spcAft>
              <a:buSzPct val="120000"/>
              <a:buFont typeface="Wingdings" panose="05000000000000000000" pitchFamily="2" charset="2"/>
              <a:buChar char="§"/>
            </a:pPr>
            <a:r>
              <a:rPr lang="en-US" altLang="en-US" sz="2000" dirty="0">
                <a:latin typeface="Tahoma" panose="020B0604030504040204" pitchFamily="34" charset="0"/>
                <a:ea typeface="Tahoma" panose="020B0604030504040204" pitchFamily="34" charset="0"/>
                <a:cs typeface="Tahoma" panose="020B0604030504040204" pitchFamily="34" charset="0"/>
              </a:rPr>
              <a:t>Corrections as the CAPs = </a:t>
            </a:r>
            <a:r>
              <a:rPr lang="en-US" altLang="en-US" sz="2000" dirty="0">
                <a:solidFill>
                  <a:srgbClr val="C00000"/>
                </a:solidFill>
                <a:latin typeface="Tahoma" panose="020B0604030504040204" pitchFamily="34" charset="0"/>
                <a:ea typeface="Tahoma" panose="020B0604030504040204" pitchFamily="34" charset="0"/>
                <a:cs typeface="Tahoma" panose="020B0604030504040204" pitchFamily="34" charset="0"/>
              </a:rPr>
              <a:t>Red Flags</a:t>
            </a:r>
          </a:p>
        </p:txBody>
      </p:sp>
    </p:spTree>
    <p:extLst>
      <p:ext uri="{BB962C8B-B14F-4D97-AF65-F5344CB8AC3E}">
        <p14:creationId xmlns:p14="http://schemas.microsoft.com/office/powerpoint/2010/main" val="2394141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152400"/>
            <a:ext cx="6248400" cy="1219200"/>
          </a:xfrm>
        </p:spPr>
        <p:txBody>
          <a:bodyPr/>
          <a:lstStyle/>
          <a:p>
            <a:pPr algn="ctr"/>
            <a:r>
              <a:rPr lang="en-US" dirty="0">
                <a:latin typeface="Tahoma" panose="020B0604030504040204" pitchFamily="34" charset="0"/>
                <a:ea typeface="Tahoma" panose="020B0604030504040204" pitchFamily="34" charset="0"/>
                <a:cs typeface="Tahoma" panose="020B0604030504040204" pitchFamily="34" charset="0"/>
              </a:rPr>
              <a:t>Goal of Corrective Action Plans</a:t>
            </a:r>
          </a:p>
        </p:txBody>
      </p:sp>
      <p:sp>
        <p:nvSpPr>
          <p:cNvPr id="3" name="Content Placeholder 2"/>
          <p:cNvSpPr>
            <a:spLocks noGrp="1"/>
          </p:cNvSpPr>
          <p:nvPr>
            <p:ph idx="1"/>
          </p:nvPr>
        </p:nvSpPr>
        <p:spPr>
          <a:xfrm>
            <a:off x="457200" y="1905000"/>
            <a:ext cx="8229600" cy="4495800"/>
          </a:xfrm>
        </p:spPr>
        <p:txBody>
          <a:bodyPr/>
          <a:lstStyle/>
          <a:p>
            <a:pPr marL="461963" lvl="1" indent="-350838">
              <a:spcAft>
                <a:spcPts val="3000"/>
              </a:spcAft>
              <a:buSzPct val="120000"/>
              <a:buFont typeface="Wingdings" panose="05000000000000000000" pitchFamily="2" charset="2"/>
              <a:buChar char="§"/>
            </a:pPr>
            <a:r>
              <a:rPr lang="en-US" sz="2200" dirty="0">
                <a:latin typeface="Tahoma" panose="020B0604030504040204" pitchFamily="34" charset="0"/>
                <a:ea typeface="Tahoma" panose="020B0604030504040204" pitchFamily="34" charset="0"/>
                <a:cs typeface="Tahoma" panose="020B0604030504040204" pitchFamily="34" charset="0"/>
              </a:rPr>
              <a:t>Identify and address the true root cause(s) of a problem</a:t>
            </a:r>
          </a:p>
          <a:p>
            <a:pPr marL="461963" lvl="1" indent="-350838">
              <a:spcAft>
                <a:spcPts val="3000"/>
              </a:spcAft>
              <a:buSzPct val="120000"/>
              <a:buFont typeface="Wingdings" panose="05000000000000000000" pitchFamily="2" charset="2"/>
              <a:buChar char="§"/>
            </a:pPr>
            <a:r>
              <a:rPr lang="en-US" sz="2200" dirty="0">
                <a:latin typeface="Tahoma" panose="020B0604030504040204" pitchFamily="34" charset="0"/>
                <a:ea typeface="Tahoma" panose="020B0604030504040204" pitchFamily="34" charset="0"/>
                <a:cs typeface="Tahoma" panose="020B0604030504040204" pitchFamily="34" charset="0"/>
              </a:rPr>
              <a:t>Permanently fix the problem and </a:t>
            </a:r>
            <a:r>
              <a:rPr lang="en-US" sz="2200" b="1" dirty="0">
                <a:latin typeface="Tahoma" panose="020B0604030504040204" pitchFamily="34" charset="0"/>
                <a:ea typeface="Tahoma" panose="020B0604030504040204" pitchFamily="34" charset="0"/>
                <a:cs typeface="Tahoma" panose="020B0604030504040204" pitchFamily="34" charset="0"/>
              </a:rPr>
              <a:t>prevent its recurrence </a:t>
            </a:r>
          </a:p>
          <a:p>
            <a:pPr marL="461963" lvl="1" indent="-350838">
              <a:spcAft>
                <a:spcPts val="3000"/>
              </a:spcAft>
              <a:buSzPct val="120000"/>
              <a:buFont typeface="Wingdings" panose="05000000000000000000" pitchFamily="2" charset="2"/>
              <a:buChar char="§"/>
            </a:pPr>
            <a:r>
              <a:rPr lang="en-US" sz="2200" dirty="0">
                <a:latin typeface="Tahoma" panose="020B0604030504040204" pitchFamily="34" charset="0"/>
                <a:ea typeface="Tahoma" panose="020B0604030504040204" pitchFamily="34" charset="0"/>
                <a:cs typeface="Tahoma" panose="020B0604030504040204" pitchFamily="34" charset="0"/>
              </a:rPr>
              <a:t>Eliminate nonconformities</a:t>
            </a:r>
          </a:p>
          <a:p>
            <a:pPr marL="461963" lvl="1" indent="-350838">
              <a:spcAft>
                <a:spcPts val="1800"/>
              </a:spcAft>
              <a:buSzPct val="120000"/>
              <a:buFont typeface="Wingdings" panose="05000000000000000000" pitchFamily="2" charset="2"/>
              <a:buChar char="§"/>
            </a:pPr>
            <a:r>
              <a:rPr lang="en-US" sz="2200" dirty="0">
                <a:latin typeface="Tahoma" panose="020B0604030504040204" pitchFamily="34" charset="0"/>
                <a:ea typeface="Tahoma" panose="020B0604030504040204" pitchFamily="34" charset="0"/>
                <a:cs typeface="Tahoma" panose="020B0604030504040204" pitchFamily="34" charset="0"/>
              </a:rPr>
              <a:t>Improve processes or methods </a:t>
            </a:r>
          </a:p>
        </p:txBody>
      </p:sp>
    </p:spTree>
    <p:extLst>
      <p:ext uri="{BB962C8B-B14F-4D97-AF65-F5344CB8AC3E}">
        <p14:creationId xmlns:p14="http://schemas.microsoft.com/office/powerpoint/2010/main" val="10989288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Tahoma" panose="020B0604030504040204" pitchFamily="34" charset="0"/>
                <a:ea typeface="Tahoma" panose="020B0604030504040204" pitchFamily="34" charset="0"/>
                <a:cs typeface="Tahoma" panose="020B0604030504040204" pitchFamily="34" charset="0"/>
              </a:rPr>
              <a:t>Effective Corrective Actions</a:t>
            </a:r>
          </a:p>
        </p:txBody>
      </p:sp>
      <p:sp>
        <p:nvSpPr>
          <p:cNvPr id="3" name="Content Placeholder 2"/>
          <p:cNvSpPr>
            <a:spLocks noGrp="1"/>
          </p:cNvSpPr>
          <p:nvPr>
            <p:ph idx="1"/>
          </p:nvPr>
        </p:nvSpPr>
        <p:spPr>
          <a:xfrm>
            <a:off x="457200" y="1828800"/>
            <a:ext cx="8305800" cy="4572000"/>
          </a:xfrm>
        </p:spPr>
        <p:txBody>
          <a:bodyPr/>
          <a:lstStyle/>
          <a:p>
            <a:pPr marL="457200" indent="-346075">
              <a:spcAft>
                <a:spcPts val="1200"/>
              </a:spcAft>
              <a:buSzPct val="120000"/>
              <a:buFont typeface="Wingdings" panose="05000000000000000000" pitchFamily="2" charset="2"/>
              <a:buChar char="§"/>
            </a:pPr>
            <a:r>
              <a:rPr lang="en-US" sz="2200" b="0" dirty="0">
                <a:latin typeface="Tahoma" panose="020B0604030504040204" pitchFamily="34" charset="0"/>
                <a:ea typeface="Tahoma" panose="020B0604030504040204" pitchFamily="34" charset="0"/>
                <a:cs typeface="Tahoma" panose="020B0604030504040204" pitchFamily="34" charset="0"/>
              </a:rPr>
              <a:t>Adequately address the specific nonconformity</a:t>
            </a:r>
          </a:p>
          <a:p>
            <a:pPr marL="457200" indent="-346075">
              <a:spcAft>
                <a:spcPts val="1200"/>
              </a:spcAft>
              <a:buSzPct val="120000"/>
              <a:buFont typeface="Wingdings" panose="05000000000000000000" pitchFamily="2" charset="2"/>
              <a:buChar char="§"/>
            </a:pPr>
            <a:r>
              <a:rPr lang="en-US" sz="2200" b="0" dirty="0">
                <a:latin typeface="Tahoma" panose="020B0604030504040204" pitchFamily="34" charset="0"/>
                <a:ea typeface="Tahoma" panose="020B0604030504040204" pitchFamily="34" charset="0"/>
                <a:cs typeface="Tahoma" panose="020B0604030504040204" pitchFamily="34" charset="0"/>
              </a:rPr>
              <a:t>Evidence that a thorough RCA was performed</a:t>
            </a:r>
          </a:p>
          <a:p>
            <a:pPr marL="457200" indent="-346075">
              <a:spcAft>
                <a:spcPts val="1200"/>
              </a:spcAft>
              <a:buSzPct val="120000"/>
              <a:buFont typeface="Wingdings" panose="05000000000000000000" pitchFamily="2" charset="2"/>
              <a:buChar char="§"/>
            </a:pPr>
            <a:r>
              <a:rPr lang="en-US" sz="2200" b="0" dirty="0">
                <a:latin typeface="Tahoma" panose="020B0604030504040204" pitchFamily="34" charset="0"/>
                <a:ea typeface="Tahoma" panose="020B0604030504040204" pitchFamily="34" charset="0"/>
                <a:cs typeface="Tahoma" panose="020B0604030504040204" pitchFamily="34" charset="0"/>
              </a:rPr>
              <a:t>Addresses system failures</a:t>
            </a:r>
          </a:p>
          <a:p>
            <a:pPr marL="457200" indent="-346075">
              <a:spcAft>
                <a:spcPts val="1200"/>
              </a:spcAft>
              <a:buSzPct val="120000"/>
              <a:buFont typeface="Wingdings" panose="05000000000000000000" pitchFamily="2" charset="2"/>
              <a:buChar char="§"/>
            </a:pPr>
            <a:r>
              <a:rPr lang="en-US" sz="2200" b="0" dirty="0">
                <a:latin typeface="Tahoma" panose="020B0604030504040204" pitchFamily="34" charset="0"/>
                <a:ea typeface="Tahoma" panose="020B0604030504040204" pitchFamily="34" charset="0"/>
                <a:cs typeface="Tahoma" panose="020B0604030504040204" pitchFamily="34" charset="0"/>
              </a:rPr>
              <a:t>Includes the ongoing assessment of the effectiveness of corrective actions</a:t>
            </a:r>
          </a:p>
          <a:p>
            <a:pPr marL="457200" indent="-346075">
              <a:spcAft>
                <a:spcPts val="1200"/>
              </a:spcAft>
              <a:buSzPct val="120000"/>
              <a:buFont typeface="Wingdings" panose="05000000000000000000" pitchFamily="2" charset="2"/>
              <a:buChar char="§"/>
            </a:pPr>
            <a:r>
              <a:rPr lang="en-US" altLang="en-US" sz="2200" b="0" dirty="0">
                <a:latin typeface="Tahoma" panose="020B0604030504040204" pitchFamily="34" charset="0"/>
                <a:ea typeface="Tahoma" panose="020B0604030504040204" pitchFamily="34" charset="0"/>
                <a:cs typeface="Tahoma" panose="020B0604030504040204" pitchFamily="34" charset="0"/>
              </a:rPr>
              <a:t>Ideally, the staff responsible for writing the CAP should be familiar with the processes or areas of noncompliance identified </a:t>
            </a:r>
          </a:p>
          <a:p>
            <a:pPr marL="457200" indent="-346075">
              <a:spcAft>
                <a:spcPts val="1200"/>
              </a:spcAft>
              <a:buSzPct val="120000"/>
              <a:buFont typeface="Wingdings" panose="05000000000000000000" pitchFamily="2" charset="2"/>
              <a:buChar char="§"/>
            </a:pPr>
            <a:r>
              <a:rPr lang="en-US" altLang="en-US" sz="2200" b="0" dirty="0">
                <a:latin typeface="Tahoma" panose="020B0604030504040204" pitchFamily="34" charset="0"/>
                <a:ea typeface="Tahoma" panose="020B0604030504040204" pitchFamily="34" charset="0"/>
                <a:cs typeface="Tahoma" panose="020B0604030504040204" pitchFamily="34" charset="0"/>
              </a:rPr>
              <a:t>CAP should be created with realistic corrective actions and timelines</a:t>
            </a:r>
          </a:p>
        </p:txBody>
      </p:sp>
    </p:spTree>
    <p:extLst>
      <p:ext uri="{BB962C8B-B14F-4D97-AF65-F5344CB8AC3E}">
        <p14:creationId xmlns:p14="http://schemas.microsoft.com/office/powerpoint/2010/main" val="26324033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24200" y="152400"/>
            <a:ext cx="4800600" cy="1219200"/>
          </a:xfrm>
        </p:spPr>
        <p:txBody>
          <a:bodyPr/>
          <a:lstStyle/>
          <a:p>
            <a:pPr algn="ctr"/>
            <a:r>
              <a:rPr lang="en-US" dirty="0">
                <a:latin typeface="Tahoma" panose="020B0604030504040204" pitchFamily="34" charset="0"/>
                <a:ea typeface="Tahoma" panose="020B0604030504040204" pitchFamily="34" charset="0"/>
                <a:cs typeface="Tahoma" panose="020B0604030504040204" pitchFamily="34" charset="0"/>
              </a:rPr>
              <a:t>Examples of Poor Corrective Actions</a:t>
            </a:r>
          </a:p>
        </p:txBody>
      </p:sp>
      <p:sp>
        <p:nvSpPr>
          <p:cNvPr id="3" name="Content Placeholder 2"/>
          <p:cNvSpPr>
            <a:spLocks noGrp="1"/>
          </p:cNvSpPr>
          <p:nvPr>
            <p:ph idx="1"/>
          </p:nvPr>
        </p:nvSpPr>
        <p:spPr>
          <a:xfrm>
            <a:off x="457200" y="1600200"/>
            <a:ext cx="8229600" cy="4953000"/>
          </a:xfrm>
        </p:spPr>
        <p:txBody>
          <a:bodyPr>
            <a:normAutofit fontScale="92500" lnSpcReduction="10000"/>
          </a:bodyPr>
          <a:lstStyle/>
          <a:p>
            <a:pPr marL="0" indent="0">
              <a:spcAft>
                <a:spcPts val="1800"/>
              </a:spcAft>
              <a:buNone/>
            </a:pPr>
            <a:r>
              <a:rPr lang="en-US" sz="2200" dirty="0">
                <a:latin typeface="Tahoma" panose="020B0604030504040204" pitchFamily="34" charset="0"/>
                <a:ea typeface="Tahoma" panose="020B0604030504040204" pitchFamily="34" charset="0"/>
                <a:cs typeface="Tahoma" panose="020B0604030504040204" pitchFamily="34" charset="0"/>
              </a:rPr>
              <a:t>People find one or more root causes, but they still can’t seem to fix the problem.  So, they often revert to the three standard corrective actions to fix all problems.</a:t>
            </a:r>
          </a:p>
          <a:p>
            <a:pPr marL="461963" indent="-350838">
              <a:spcAft>
                <a:spcPts val="1800"/>
              </a:spcAft>
              <a:buFont typeface="Wingdings" panose="05000000000000000000" pitchFamily="2" charset="2"/>
              <a:buChar char="Ø"/>
            </a:pPr>
            <a:r>
              <a:rPr lang="en-US" sz="1900" b="0" u="sng" dirty="0">
                <a:latin typeface="Tahoma" panose="020B0604030504040204" pitchFamily="34" charset="0"/>
                <a:ea typeface="Tahoma" panose="020B0604030504040204" pitchFamily="34" charset="0"/>
                <a:cs typeface="Tahoma" panose="020B0604030504040204" pitchFamily="34" charset="0"/>
              </a:rPr>
              <a:t>Discipline</a:t>
            </a:r>
            <a:r>
              <a:rPr lang="en-US" sz="1900" b="0" dirty="0">
                <a:latin typeface="Tahoma" panose="020B0604030504040204" pitchFamily="34" charset="0"/>
                <a:ea typeface="Tahoma" panose="020B0604030504040204" pitchFamily="34" charset="0"/>
                <a:cs typeface="Tahoma" panose="020B0604030504040204" pitchFamily="34" charset="0"/>
              </a:rPr>
              <a:t>:  This starts with the common corrective action, “Counsel the employee to be more careful when…”</a:t>
            </a:r>
          </a:p>
          <a:p>
            <a:pPr marL="461963" indent="-350838">
              <a:spcAft>
                <a:spcPts val="1800"/>
              </a:spcAft>
              <a:buFont typeface="Wingdings" panose="05000000000000000000" pitchFamily="2" charset="2"/>
              <a:buChar char="Ø"/>
            </a:pPr>
            <a:r>
              <a:rPr lang="en-US" sz="1900" b="0" u="sng" dirty="0">
                <a:latin typeface="Tahoma" panose="020B0604030504040204" pitchFamily="34" charset="0"/>
                <a:ea typeface="Tahoma" panose="020B0604030504040204" pitchFamily="34" charset="0"/>
                <a:cs typeface="Tahoma" panose="020B0604030504040204" pitchFamily="34" charset="0"/>
              </a:rPr>
              <a:t>Training</a:t>
            </a:r>
            <a:r>
              <a:rPr lang="en-US" sz="1900" b="0" dirty="0">
                <a:latin typeface="Tahoma" panose="020B0604030504040204" pitchFamily="34" charset="0"/>
                <a:ea typeface="Tahoma" panose="020B0604030504040204" pitchFamily="34" charset="0"/>
                <a:cs typeface="Tahoma" panose="020B0604030504040204" pitchFamily="34" charset="0"/>
              </a:rPr>
              <a:t>:  One of the most used (and misused) corrective action.</a:t>
            </a:r>
          </a:p>
          <a:p>
            <a:pPr marL="461963" indent="-350838">
              <a:spcAft>
                <a:spcPts val="2400"/>
              </a:spcAft>
              <a:buFont typeface="Wingdings" panose="05000000000000000000" pitchFamily="2" charset="2"/>
              <a:buChar char="Ø"/>
            </a:pPr>
            <a:r>
              <a:rPr lang="en-US" sz="1900" b="0" u="sng" dirty="0">
                <a:latin typeface="Tahoma" panose="020B0604030504040204" pitchFamily="34" charset="0"/>
                <a:ea typeface="Tahoma" panose="020B0604030504040204" pitchFamily="34" charset="0"/>
                <a:cs typeface="Tahoma" panose="020B0604030504040204" pitchFamily="34" charset="0"/>
              </a:rPr>
              <a:t>Procedures</a:t>
            </a:r>
            <a:r>
              <a:rPr lang="en-US" sz="1900" b="0" dirty="0">
                <a:latin typeface="Tahoma" panose="020B0604030504040204" pitchFamily="34" charset="0"/>
                <a:ea typeface="Tahoma" panose="020B0604030504040204" pitchFamily="34" charset="0"/>
                <a:cs typeface="Tahoma" panose="020B0604030504040204" pitchFamily="34" charset="0"/>
              </a:rPr>
              <a:t>:  If you don’t have one, write one.  If you already have one, make it longer. If the procedure hasn’t been reviewed, review it.</a:t>
            </a:r>
          </a:p>
          <a:p>
            <a:pPr marL="0" indent="0">
              <a:spcAft>
                <a:spcPts val="1800"/>
              </a:spcAft>
              <a:buNone/>
            </a:pPr>
            <a:r>
              <a:rPr lang="en-US" sz="2200" dirty="0">
                <a:latin typeface="Tahoma" panose="020B0604030504040204" pitchFamily="34" charset="0"/>
                <a:ea typeface="Tahoma" panose="020B0604030504040204" pitchFamily="34" charset="0"/>
                <a:cs typeface="Tahoma" panose="020B0604030504040204" pitchFamily="34" charset="0"/>
              </a:rPr>
              <a:t>Another example is the “Re” corrective actions.</a:t>
            </a:r>
          </a:p>
          <a:p>
            <a:pPr marL="461963" indent="-350838">
              <a:spcAft>
                <a:spcPts val="1800"/>
              </a:spcAft>
              <a:buFont typeface="Wingdings" panose="05000000000000000000" pitchFamily="2" charset="2"/>
              <a:buChar char="Ø"/>
            </a:pPr>
            <a:r>
              <a:rPr lang="en-US" sz="1800" b="0" dirty="0">
                <a:latin typeface="Tahoma" panose="020B0604030504040204" pitchFamily="34" charset="0"/>
                <a:ea typeface="Tahoma" panose="020B0604030504040204" pitchFamily="34" charset="0"/>
                <a:cs typeface="Tahoma" panose="020B0604030504040204" pitchFamily="34" charset="0"/>
              </a:rPr>
              <a:t>Re-train, Re-write, Re-mind, re-evaluate, re-qualify…</a:t>
            </a:r>
          </a:p>
          <a:p>
            <a:pPr marL="461963" indent="-350838">
              <a:spcAft>
                <a:spcPts val="1800"/>
              </a:spcAft>
              <a:buFont typeface="Wingdings" panose="05000000000000000000" pitchFamily="2" charset="2"/>
              <a:buChar char="Ø"/>
            </a:pPr>
            <a:r>
              <a:rPr lang="en-US" sz="1800" b="0" dirty="0">
                <a:latin typeface="Tahoma" panose="020B0604030504040204" pitchFamily="34" charset="0"/>
                <a:ea typeface="Tahoma" panose="020B0604030504040204" pitchFamily="34" charset="0"/>
                <a:cs typeface="Tahoma" panose="020B0604030504040204" pitchFamily="34" charset="0"/>
              </a:rPr>
              <a:t>If it didn’t work the first time, then why will it work this time?</a:t>
            </a:r>
          </a:p>
          <a:p>
            <a:pPr marL="461963" indent="-350838">
              <a:spcAft>
                <a:spcPts val="0"/>
              </a:spcAft>
              <a:buFont typeface="Wingdings" panose="05000000000000000000" pitchFamily="2" charset="2"/>
              <a:buChar char="Ø"/>
            </a:pPr>
            <a:r>
              <a:rPr lang="en-US" sz="1800" b="0" dirty="0">
                <a:latin typeface="Tahoma" panose="020B0604030504040204" pitchFamily="34" charset="0"/>
                <a:ea typeface="Tahoma" panose="020B0604030504040204" pitchFamily="34" charset="0"/>
                <a:cs typeface="Tahoma" panose="020B0604030504040204" pitchFamily="34" charset="0"/>
              </a:rPr>
              <a:t>What caused the first training, procedure, part, rule, qualification, etc. to fail?</a:t>
            </a:r>
          </a:p>
        </p:txBody>
      </p:sp>
    </p:spTree>
    <p:extLst>
      <p:ext uri="{BB962C8B-B14F-4D97-AF65-F5344CB8AC3E}">
        <p14:creationId xmlns:p14="http://schemas.microsoft.com/office/powerpoint/2010/main" val="3355937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00400" y="152400"/>
            <a:ext cx="4953000" cy="1219200"/>
          </a:xfrm>
        </p:spPr>
        <p:txBody>
          <a:bodyPr/>
          <a:lstStyle/>
          <a:p>
            <a:pPr algn="ctr"/>
            <a:r>
              <a:rPr lang="en-US" dirty="0">
                <a:latin typeface="Tahoma" panose="020B0604030504040204" pitchFamily="34" charset="0"/>
                <a:ea typeface="Tahoma" panose="020B0604030504040204" pitchFamily="34" charset="0"/>
                <a:cs typeface="Tahoma" panose="020B0604030504040204" pitchFamily="34" charset="0"/>
              </a:rPr>
              <a:t>Corrective Action Plans</a:t>
            </a:r>
          </a:p>
        </p:txBody>
      </p:sp>
      <p:sp>
        <p:nvSpPr>
          <p:cNvPr id="3" name="Content Placeholder 2"/>
          <p:cNvSpPr>
            <a:spLocks noGrp="1"/>
          </p:cNvSpPr>
          <p:nvPr>
            <p:ph idx="1"/>
          </p:nvPr>
        </p:nvSpPr>
        <p:spPr>
          <a:xfrm>
            <a:off x="457200" y="1676400"/>
            <a:ext cx="8229600" cy="4724400"/>
          </a:xfrm>
        </p:spPr>
        <p:txBody>
          <a:bodyPr/>
          <a:lstStyle/>
          <a:p>
            <a:pPr marL="0" lvl="2" indent="0">
              <a:spcAft>
                <a:spcPts val="2400"/>
              </a:spcAft>
              <a:buSzPct val="120000"/>
              <a:buNone/>
            </a:pPr>
            <a:r>
              <a:rPr lang="en-US" sz="2000" b="1" dirty="0">
                <a:latin typeface="Tahoma" panose="020B0604030504040204" pitchFamily="34" charset="0"/>
                <a:ea typeface="Tahoma" panose="020B0604030504040204" pitchFamily="34" charset="0"/>
                <a:cs typeface="Tahoma" panose="020B0604030504040204" pitchFamily="34" charset="0"/>
              </a:rPr>
              <a:t>Questions that may help to determine if the corrective action plan appropriately addresses the problem. </a:t>
            </a:r>
          </a:p>
          <a:p>
            <a:pPr marL="396875" lvl="2" indent="-285750">
              <a:spcAft>
                <a:spcPts val="1800"/>
              </a:spcAft>
              <a:buSzPct val="120000"/>
              <a:buFont typeface="Wingdings" panose="05000000000000000000" pitchFamily="2" charset="2"/>
              <a:buChar char="§"/>
            </a:pPr>
            <a:r>
              <a:rPr lang="en-US" sz="2000" dirty="0">
                <a:latin typeface="Tahoma" panose="020B0604030504040204" pitchFamily="34" charset="0"/>
                <a:ea typeface="Tahoma" panose="020B0604030504040204" pitchFamily="34" charset="0"/>
                <a:cs typeface="Tahoma" panose="020B0604030504040204" pitchFamily="34" charset="0"/>
              </a:rPr>
              <a:t>Does the CAP address the root cause, or does it simply give correction to the problem?</a:t>
            </a:r>
          </a:p>
          <a:p>
            <a:pPr marL="396875" lvl="2" indent="-285750">
              <a:spcAft>
                <a:spcPts val="1800"/>
              </a:spcAft>
              <a:buSzPct val="120000"/>
              <a:buFont typeface="Wingdings" panose="05000000000000000000" pitchFamily="2" charset="2"/>
              <a:buChar char="§"/>
            </a:pPr>
            <a:r>
              <a:rPr lang="en-US" sz="2000" dirty="0">
                <a:latin typeface="Tahoma" panose="020B0604030504040204" pitchFamily="34" charset="0"/>
                <a:ea typeface="Tahoma" panose="020B0604030504040204" pitchFamily="34" charset="0"/>
                <a:cs typeface="Tahoma" panose="020B0604030504040204" pitchFamily="34" charset="0"/>
              </a:rPr>
              <a:t>Does it address the system?</a:t>
            </a:r>
          </a:p>
          <a:p>
            <a:pPr marL="396875" lvl="2" indent="-285750">
              <a:spcAft>
                <a:spcPts val="1800"/>
              </a:spcAft>
              <a:buSzPct val="120000"/>
              <a:buFont typeface="Wingdings" panose="05000000000000000000" pitchFamily="2" charset="2"/>
              <a:buChar char="§"/>
            </a:pPr>
            <a:r>
              <a:rPr lang="en-US" sz="2000" dirty="0">
                <a:latin typeface="Tahoma" panose="020B0604030504040204" pitchFamily="34" charset="0"/>
                <a:ea typeface="Tahoma" panose="020B0604030504040204" pitchFamily="34" charset="0"/>
                <a:cs typeface="Tahoma" panose="020B0604030504040204" pitchFamily="34" charset="0"/>
              </a:rPr>
              <a:t>Does it implement a change in the system or is it incident specific?</a:t>
            </a:r>
          </a:p>
          <a:p>
            <a:pPr marL="396875" lvl="2" indent="-285750">
              <a:spcAft>
                <a:spcPts val="1800"/>
              </a:spcAft>
              <a:buSzPct val="120000"/>
              <a:buFont typeface="Wingdings" panose="05000000000000000000" pitchFamily="2" charset="2"/>
              <a:buChar char="§"/>
            </a:pPr>
            <a:r>
              <a:rPr lang="en-US" sz="2000" dirty="0">
                <a:latin typeface="Tahoma" panose="020B0604030504040204" pitchFamily="34" charset="0"/>
                <a:ea typeface="Tahoma" panose="020B0604030504040204" pitchFamily="34" charset="0"/>
                <a:cs typeface="Tahoma" panose="020B0604030504040204" pitchFamily="34" charset="0"/>
              </a:rPr>
              <a:t>Is there one corrective action for each identified root cause?</a:t>
            </a:r>
          </a:p>
          <a:p>
            <a:pPr marL="396875" lvl="2" indent="-285750">
              <a:spcAft>
                <a:spcPts val="1800"/>
              </a:spcAft>
              <a:buSzPct val="120000"/>
              <a:buFont typeface="Wingdings" panose="05000000000000000000" pitchFamily="2" charset="2"/>
              <a:buChar char="§"/>
            </a:pPr>
            <a:r>
              <a:rPr lang="en-US" sz="2000" dirty="0">
                <a:latin typeface="Tahoma" panose="020B0604030504040204" pitchFamily="34" charset="0"/>
                <a:ea typeface="Tahoma" panose="020B0604030504040204" pitchFamily="34" charset="0"/>
                <a:cs typeface="Tahoma" panose="020B0604030504040204" pitchFamily="34" charset="0"/>
              </a:rPr>
              <a:t>Does data confirm that the problem is alleviated as a result of the corrective action?</a:t>
            </a:r>
          </a:p>
        </p:txBody>
      </p:sp>
    </p:spTree>
    <p:extLst>
      <p:ext uri="{BB962C8B-B14F-4D97-AF65-F5344CB8AC3E}">
        <p14:creationId xmlns:p14="http://schemas.microsoft.com/office/powerpoint/2010/main" val="8397966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1800" y="152400"/>
            <a:ext cx="5334000" cy="1219200"/>
          </a:xfrm>
        </p:spPr>
        <p:txBody>
          <a:bodyPr/>
          <a:lstStyle/>
          <a:p>
            <a:pPr algn="ctr"/>
            <a:r>
              <a:rPr lang="en-US" dirty="0">
                <a:latin typeface="Tahoma" panose="020B0604030504040204" pitchFamily="34" charset="0"/>
                <a:ea typeface="Tahoma" panose="020B0604030504040204" pitchFamily="34" charset="0"/>
                <a:cs typeface="Tahoma" panose="020B0604030504040204" pitchFamily="34" charset="0"/>
              </a:rPr>
              <a:t>Purpose of DOELAP Corrective Action Plan</a:t>
            </a:r>
          </a:p>
        </p:txBody>
      </p:sp>
      <p:sp>
        <p:nvSpPr>
          <p:cNvPr id="3" name="Content Placeholder 2"/>
          <p:cNvSpPr>
            <a:spLocks noGrp="1"/>
          </p:cNvSpPr>
          <p:nvPr>
            <p:ph idx="1"/>
          </p:nvPr>
        </p:nvSpPr>
        <p:spPr>
          <a:xfrm>
            <a:off x="381000" y="1905000"/>
            <a:ext cx="8610600" cy="4495800"/>
          </a:xfrm>
        </p:spPr>
        <p:txBody>
          <a:bodyPr/>
          <a:lstStyle/>
          <a:p>
            <a:pPr marL="0" lvl="1" indent="0">
              <a:spcAft>
                <a:spcPts val="1800"/>
              </a:spcAft>
              <a:buNone/>
            </a:pPr>
            <a:r>
              <a:rPr lang="en-US" altLang="en-US" sz="2000" b="1" dirty="0">
                <a:latin typeface="Tahoma" panose="020B0604030504040204" pitchFamily="34" charset="0"/>
                <a:ea typeface="Tahoma" panose="020B0604030504040204" pitchFamily="34" charset="0"/>
                <a:cs typeface="Tahoma" panose="020B0604030504040204" pitchFamily="34" charset="0"/>
              </a:rPr>
              <a:t>Accountability</a:t>
            </a:r>
          </a:p>
          <a:p>
            <a:pPr marL="461963" lvl="2" indent="-350838">
              <a:spcAft>
                <a:spcPts val="1800"/>
              </a:spcAft>
              <a:buSzPct val="120000"/>
              <a:buFont typeface="Wingdings" panose="05000000000000000000" pitchFamily="2" charset="2"/>
              <a:buChar char="§"/>
            </a:pPr>
            <a:r>
              <a:rPr lang="en-US" altLang="en-US" sz="2000" dirty="0">
                <a:latin typeface="Tahoma" panose="020B0604030504040204" pitchFamily="34" charset="0"/>
                <a:ea typeface="Tahoma" panose="020B0604030504040204" pitchFamily="34" charset="0"/>
                <a:cs typeface="Tahoma" panose="020B0604030504040204" pitchFamily="34" charset="0"/>
              </a:rPr>
              <a:t>Ensures the assessed program is held accountable for addressing their nonconformities and implementing corrective actions</a:t>
            </a:r>
          </a:p>
          <a:p>
            <a:pPr marL="461963" lvl="2" indent="-350838">
              <a:spcAft>
                <a:spcPts val="2400"/>
              </a:spcAft>
              <a:buSzPct val="120000"/>
              <a:buFont typeface="Wingdings" panose="05000000000000000000" pitchFamily="2" charset="2"/>
              <a:buChar char="§"/>
            </a:pPr>
            <a:r>
              <a:rPr lang="en-US" altLang="en-US" sz="2000" dirty="0">
                <a:latin typeface="Tahoma" panose="020B0604030504040204" pitchFamily="34" charset="0"/>
                <a:ea typeface="Tahoma" panose="020B0604030504040204" pitchFamily="34" charset="0"/>
                <a:cs typeface="Tahoma" panose="020B0604030504040204" pitchFamily="34" charset="0"/>
              </a:rPr>
              <a:t>The assessed program is expected to monitor or follow-up on implemented corrective actions, evaluate and document their effectiveness at correcting the problem and preventing recurrence.  </a:t>
            </a:r>
          </a:p>
          <a:p>
            <a:pPr marL="0" lvl="2" indent="0">
              <a:spcAft>
                <a:spcPts val="1800"/>
              </a:spcAft>
              <a:buSzPct val="120000"/>
              <a:buNone/>
            </a:pPr>
            <a:r>
              <a:rPr lang="en-US" altLang="en-US" sz="2000" b="1" dirty="0">
                <a:latin typeface="Tahoma" panose="020B0604030504040204" pitchFamily="34" charset="0"/>
                <a:ea typeface="Tahoma" panose="020B0604030504040204" pitchFamily="34" charset="0"/>
                <a:cs typeface="Tahoma" panose="020B0604030504040204" pitchFamily="34" charset="0"/>
              </a:rPr>
              <a:t>Improve overall performance</a:t>
            </a:r>
          </a:p>
        </p:txBody>
      </p:sp>
    </p:spTree>
    <p:extLst>
      <p:ext uri="{BB962C8B-B14F-4D97-AF65-F5344CB8AC3E}">
        <p14:creationId xmlns:p14="http://schemas.microsoft.com/office/powerpoint/2010/main" val="28796634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1800" y="152400"/>
            <a:ext cx="5715000" cy="1219200"/>
          </a:xfrm>
        </p:spPr>
        <p:txBody>
          <a:bodyPr/>
          <a:lstStyle/>
          <a:p>
            <a:pPr algn="ctr"/>
            <a:r>
              <a:rPr lang="en-US" dirty="0">
                <a:latin typeface="Tahoma" panose="020B0604030504040204" pitchFamily="34" charset="0"/>
                <a:ea typeface="Tahoma" panose="020B0604030504040204" pitchFamily="34" charset="0"/>
                <a:cs typeface="Tahoma" panose="020B0604030504040204" pitchFamily="34" charset="0"/>
              </a:rPr>
              <a:t>DOELAP Corrective Action Plan</a:t>
            </a:r>
          </a:p>
        </p:txBody>
      </p:sp>
      <p:sp>
        <p:nvSpPr>
          <p:cNvPr id="3" name="Content Placeholder 2"/>
          <p:cNvSpPr>
            <a:spLocks noGrp="1"/>
          </p:cNvSpPr>
          <p:nvPr>
            <p:ph idx="1"/>
          </p:nvPr>
        </p:nvSpPr>
        <p:spPr>
          <a:xfrm>
            <a:off x="381000" y="1676400"/>
            <a:ext cx="8610600" cy="4724400"/>
          </a:xfrm>
        </p:spPr>
        <p:txBody>
          <a:bodyPr/>
          <a:lstStyle/>
          <a:p>
            <a:pPr marL="0" indent="0">
              <a:spcAft>
                <a:spcPts val="1800"/>
              </a:spcAft>
              <a:buNone/>
            </a:pPr>
            <a:r>
              <a:rPr lang="en-US" dirty="0">
                <a:latin typeface="Tahoma" panose="020B0604030504040204" pitchFamily="34" charset="0"/>
                <a:ea typeface="Tahoma" panose="020B0604030504040204" pitchFamily="34" charset="0"/>
                <a:cs typeface="Tahoma" panose="020B0604030504040204" pitchFamily="34" charset="0"/>
              </a:rPr>
              <a:t>CAP for DOELAP nonconformities should address the following:</a:t>
            </a:r>
            <a:endParaRPr lang="en-US" altLang="en-US" dirty="0">
              <a:solidFill>
                <a:srgbClr val="FF0000"/>
              </a:solidFill>
              <a:latin typeface="Tahoma" panose="020B0604030504040204" pitchFamily="34" charset="0"/>
              <a:ea typeface="Tahoma" panose="020B0604030504040204" pitchFamily="34" charset="0"/>
              <a:cs typeface="Tahoma" panose="020B0604030504040204" pitchFamily="34" charset="0"/>
            </a:endParaRPr>
          </a:p>
          <a:p>
            <a:pPr marL="461963" lvl="1" indent="-350838">
              <a:spcAft>
                <a:spcPts val="1200"/>
              </a:spcAft>
              <a:buSzPct val="120000"/>
              <a:buFont typeface="Wingdings" panose="05000000000000000000" pitchFamily="2" charset="2"/>
              <a:buChar char="§"/>
            </a:pPr>
            <a:r>
              <a:rPr lang="en-US" altLang="en-US" b="1" dirty="0">
                <a:latin typeface="Tahoma" panose="020B0604030504040204" pitchFamily="34" charset="0"/>
                <a:ea typeface="Tahoma" panose="020B0604030504040204" pitchFamily="34" charset="0"/>
                <a:cs typeface="Tahoma" panose="020B0604030504040204" pitchFamily="34" charset="0"/>
              </a:rPr>
              <a:t>What</a:t>
            </a:r>
            <a:r>
              <a:rPr lang="en-US" altLang="en-US" dirty="0">
                <a:latin typeface="Tahoma" panose="020B0604030504040204" pitchFamily="34" charset="0"/>
                <a:ea typeface="Tahoma" panose="020B0604030504040204" pitchFamily="34" charset="0"/>
                <a:cs typeface="Tahoma" panose="020B0604030504040204" pitchFamily="34" charset="0"/>
              </a:rPr>
              <a:t> are the corrective actions? </a:t>
            </a:r>
          </a:p>
          <a:p>
            <a:pPr lvl="2" indent="-341313">
              <a:spcAft>
                <a:spcPts val="1800"/>
              </a:spcAft>
              <a:buSzPct val="100000"/>
              <a:buFont typeface="Wingdings" panose="05000000000000000000" pitchFamily="2" charset="2"/>
              <a:buChar char="Ø"/>
            </a:pPr>
            <a:r>
              <a:rPr lang="en-US" altLang="en-US" dirty="0">
                <a:latin typeface="Tahoma" panose="020B0604030504040204" pitchFamily="34" charset="0"/>
                <a:ea typeface="Tahoma" panose="020B0604030504040204" pitchFamily="34" charset="0"/>
                <a:cs typeface="Tahoma" panose="020B0604030504040204" pitchFamily="34" charset="0"/>
              </a:rPr>
              <a:t>Address the nonconformity</a:t>
            </a:r>
          </a:p>
          <a:p>
            <a:pPr marL="461963" lvl="1" indent="-350838">
              <a:spcAft>
                <a:spcPts val="1200"/>
              </a:spcAft>
              <a:buSzPct val="120000"/>
              <a:buFont typeface="Wingdings" panose="05000000000000000000" pitchFamily="2" charset="2"/>
              <a:buChar char="§"/>
            </a:pPr>
            <a:r>
              <a:rPr lang="en-US" altLang="en-US" b="1" dirty="0">
                <a:latin typeface="Tahoma" panose="020B0604030504040204" pitchFamily="34" charset="0"/>
                <a:ea typeface="Tahoma" panose="020B0604030504040204" pitchFamily="34" charset="0"/>
                <a:cs typeface="Tahoma" panose="020B0604030504040204" pitchFamily="34" charset="0"/>
              </a:rPr>
              <a:t>Who</a:t>
            </a:r>
            <a:r>
              <a:rPr lang="en-US" altLang="en-US" dirty="0">
                <a:latin typeface="Tahoma" panose="020B0604030504040204" pitchFamily="34" charset="0"/>
                <a:ea typeface="Tahoma" panose="020B0604030504040204" pitchFamily="34" charset="0"/>
                <a:cs typeface="Tahoma" panose="020B0604030504040204" pitchFamily="34" charset="0"/>
              </a:rPr>
              <a:t> is responsible for the implementing the various aspects of the CAP?</a:t>
            </a:r>
          </a:p>
          <a:p>
            <a:pPr lvl="2" indent="-341313">
              <a:spcAft>
                <a:spcPts val="1800"/>
              </a:spcAft>
              <a:buSzPct val="100000"/>
              <a:buFont typeface="Wingdings" panose="05000000000000000000" pitchFamily="2" charset="2"/>
              <a:buChar char="Ø"/>
            </a:pPr>
            <a:r>
              <a:rPr lang="en-US" altLang="en-US" dirty="0">
                <a:latin typeface="Tahoma" panose="020B0604030504040204" pitchFamily="34" charset="0"/>
                <a:ea typeface="Tahoma" panose="020B0604030504040204" pitchFamily="34" charset="0"/>
                <a:cs typeface="Tahoma" panose="020B0604030504040204" pitchFamily="34" charset="0"/>
              </a:rPr>
              <a:t>Likely involves multiple personnel </a:t>
            </a:r>
          </a:p>
          <a:p>
            <a:pPr marL="461963" lvl="1" indent="-350838">
              <a:spcAft>
                <a:spcPts val="1200"/>
              </a:spcAft>
              <a:buSzPct val="120000"/>
              <a:buFont typeface="Wingdings" panose="05000000000000000000" pitchFamily="2" charset="2"/>
              <a:buChar char="§"/>
            </a:pPr>
            <a:r>
              <a:rPr lang="en-US" altLang="en-US" b="1" dirty="0">
                <a:latin typeface="Tahoma" panose="020B0604030504040204" pitchFamily="34" charset="0"/>
                <a:ea typeface="Tahoma" panose="020B0604030504040204" pitchFamily="34" charset="0"/>
                <a:cs typeface="Tahoma" panose="020B0604030504040204" pitchFamily="34" charset="0"/>
              </a:rPr>
              <a:t>When</a:t>
            </a:r>
            <a:r>
              <a:rPr lang="en-US" altLang="en-US" dirty="0">
                <a:latin typeface="Tahoma" panose="020B0604030504040204" pitchFamily="34" charset="0"/>
                <a:ea typeface="Tahoma" panose="020B0604030504040204" pitchFamily="34" charset="0"/>
                <a:cs typeface="Tahoma" panose="020B0604030504040204" pitchFamily="34" charset="0"/>
              </a:rPr>
              <a:t> (date) is the corrective action planned to be completed?</a:t>
            </a:r>
          </a:p>
          <a:p>
            <a:pPr lvl="2" indent="-341313">
              <a:spcAft>
                <a:spcPts val="1800"/>
              </a:spcAft>
              <a:buSzPct val="100000"/>
              <a:buFont typeface="Wingdings" panose="05000000000000000000" pitchFamily="2" charset="2"/>
              <a:buChar char="Ø"/>
            </a:pPr>
            <a:r>
              <a:rPr lang="en-US" altLang="en-US" dirty="0">
                <a:latin typeface="Tahoma" panose="020B0604030504040204" pitchFamily="34" charset="0"/>
                <a:ea typeface="Tahoma" panose="020B0604030504040204" pitchFamily="34" charset="0"/>
                <a:cs typeface="Tahoma" panose="020B0604030504040204" pitchFamily="34" charset="0"/>
              </a:rPr>
              <a:t>Projected timeline for completing CA</a:t>
            </a:r>
          </a:p>
          <a:p>
            <a:pPr marL="461963" lvl="1" indent="-350838">
              <a:spcAft>
                <a:spcPts val="1200"/>
              </a:spcAft>
              <a:buSzPct val="120000"/>
              <a:buFont typeface="Wingdings" panose="05000000000000000000" pitchFamily="2" charset="2"/>
              <a:buChar char="§"/>
            </a:pPr>
            <a:r>
              <a:rPr lang="en-US" altLang="en-US" b="1" dirty="0">
                <a:latin typeface="Tahoma" panose="020B0604030504040204" pitchFamily="34" charset="0"/>
                <a:ea typeface="Tahoma" panose="020B0604030504040204" pitchFamily="34" charset="0"/>
                <a:cs typeface="Tahoma" panose="020B0604030504040204" pitchFamily="34" charset="0"/>
              </a:rPr>
              <a:t>How</a:t>
            </a:r>
            <a:r>
              <a:rPr lang="en-US" altLang="en-US" dirty="0">
                <a:latin typeface="Tahoma" panose="020B0604030504040204" pitchFamily="34" charset="0"/>
                <a:ea typeface="Tahoma" panose="020B0604030504040204" pitchFamily="34" charset="0"/>
                <a:cs typeface="Tahoma" panose="020B0604030504040204" pitchFamily="34" charset="0"/>
              </a:rPr>
              <a:t> will ongoing compliance be maintained? </a:t>
            </a:r>
          </a:p>
          <a:p>
            <a:pPr lvl="2" indent="-341313">
              <a:spcAft>
                <a:spcPts val="1200"/>
              </a:spcAft>
              <a:buSzPct val="100000"/>
              <a:buFont typeface="Wingdings" panose="05000000000000000000" pitchFamily="2" charset="2"/>
              <a:buChar char="Ø"/>
            </a:pPr>
            <a:r>
              <a:rPr lang="en-US" altLang="en-US" dirty="0">
                <a:latin typeface="Tahoma" panose="020B0604030504040204" pitchFamily="34" charset="0"/>
                <a:ea typeface="Tahoma" panose="020B0604030504040204" pitchFamily="34" charset="0"/>
                <a:cs typeface="Tahoma" panose="020B0604030504040204" pitchFamily="34" charset="0"/>
              </a:rPr>
              <a:t>Follow ups</a:t>
            </a:r>
          </a:p>
          <a:p>
            <a:pPr lvl="2" indent="-341313">
              <a:spcAft>
                <a:spcPts val="1200"/>
              </a:spcAft>
              <a:buSzPct val="100000"/>
              <a:buFont typeface="Wingdings" panose="05000000000000000000" pitchFamily="2" charset="2"/>
              <a:buChar char="Ø"/>
            </a:pPr>
            <a:r>
              <a:rPr lang="en-US" altLang="en-US" dirty="0">
                <a:latin typeface="Tahoma" panose="020B0604030504040204" pitchFamily="34" charset="0"/>
                <a:ea typeface="Tahoma" panose="020B0604030504040204" pitchFamily="34" charset="0"/>
                <a:cs typeface="Tahoma" panose="020B0604030504040204" pitchFamily="34" charset="0"/>
              </a:rPr>
              <a:t>Monitor implemented CA</a:t>
            </a:r>
          </a:p>
          <a:p>
            <a:pPr lvl="2" indent="-341313">
              <a:spcAft>
                <a:spcPts val="1200"/>
              </a:spcAft>
              <a:buSzPct val="100000"/>
              <a:buFont typeface="Wingdings" panose="05000000000000000000" pitchFamily="2" charset="2"/>
              <a:buChar char="Ø"/>
            </a:pPr>
            <a:r>
              <a:rPr lang="en-US" altLang="en-US" dirty="0">
                <a:latin typeface="Tahoma" panose="020B0604030504040204" pitchFamily="34" charset="0"/>
                <a:ea typeface="Tahoma" panose="020B0604030504040204" pitchFamily="34" charset="0"/>
                <a:cs typeface="Tahoma" panose="020B0604030504040204" pitchFamily="34" charset="0"/>
              </a:rPr>
              <a:t>Evaluate results of implemented CA for effectiveness </a:t>
            </a:r>
          </a:p>
        </p:txBody>
      </p:sp>
    </p:spTree>
    <p:extLst>
      <p:ext uri="{BB962C8B-B14F-4D97-AF65-F5344CB8AC3E}">
        <p14:creationId xmlns:p14="http://schemas.microsoft.com/office/powerpoint/2010/main" val="2088465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0" y="225028"/>
            <a:ext cx="5143500" cy="994172"/>
          </a:xfrm>
        </p:spPr>
        <p:txBody>
          <a:bodyPr/>
          <a:lstStyle/>
          <a:p>
            <a:pPr algn="ctr"/>
            <a:r>
              <a:rPr lang="en-US" dirty="0">
                <a:latin typeface="Tahoma" panose="020B0604030504040204" pitchFamily="34" charset="0"/>
                <a:ea typeface="Tahoma" panose="020B0604030504040204" pitchFamily="34" charset="0"/>
                <a:cs typeface="Tahoma" panose="020B0604030504040204" pitchFamily="34" charset="0"/>
              </a:rPr>
              <a:t>Corrective Action Follow Up</a:t>
            </a:r>
          </a:p>
        </p:txBody>
      </p:sp>
      <p:sp>
        <p:nvSpPr>
          <p:cNvPr id="3" name="Content Placeholder 2"/>
          <p:cNvSpPr>
            <a:spLocks noGrp="1"/>
          </p:cNvSpPr>
          <p:nvPr>
            <p:ph idx="1"/>
          </p:nvPr>
        </p:nvSpPr>
        <p:spPr>
          <a:xfrm>
            <a:off x="457200" y="1600200"/>
            <a:ext cx="8229600" cy="4876799"/>
          </a:xfrm>
        </p:spPr>
        <p:txBody>
          <a:bodyPr>
            <a:normAutofit/>
          </a:bodyPr>
          <a:lstStyle/>
          <a:p>
            <a:pPr marL="0" indent="0">
              <a:spcAft>
                <a:spcPts val="1800"/>
              </a:spcAft>
              <a:buNone/>
            </a:pPr>
            <a:r>
              <a:rPr lang="en-US" u="sng" dirty="0">
                <a:latin typeface="Tahoma" panose="020B0604030504040204" pitchFamily="34" charset="0"/>
                <a:ea typeface="Tahoma" panose="020B0604030504040204" pitchFamily="34" charset="0"/>
                <a:cs typeface="Tahoma" panose="020B0604030504040204" pitchFamily="34" charset="0"/>
              </a:rPr>
              <a:t>DOELAP Assessors</a:t>
            </a:r>
            <a:r>
              <a:rPr lang="en-US" dirty="0">
                <a:latin typeface="Tahoma" panose="020B0604030504040204" pitchFamily="34" charset="0"/>
                <a:ea typeface="Tahoma" panose="020B0604030504040204" pitchFamily="34" charset="0"/>
                <a:cs typeface="Tahoma" panose="020B0604030504040204" pitchFamily="34" charset="0"/>
              </a:rPr>
              <a:t> </a:t>
            </a:r>
          </a:p>
          <a:p>
            <a:pPr marL="457200" indent="-346075">
              <a:spcAft>
                <a:spcPts val="1800"/>
              </a:spcAft>
              <a:buSzPct val="120000"/>
              <a:buFont typeface="Wingdings" panose="05000000000000000000" pitchFamily="2" charset="2"/>
              <a:buChar char="§"/>
            </a:pPr>
            <a:r>
              <a:rPr lang="en-US" sz="1800" dirty="0">
                <a:latin typeface="Tahoma" panose="020B0604030504040204" pitchFamily="34" charset="0"/>
                <a:ea typeface="Tahoma" panose="020B0604030504040204" pitchFamily="34" charset="0"/>
                <a:cs typeface="Tahoma" panose="020B0604030504040204" pitchFamily="34" charset="0"/>
              </a:rPr>
              <a:t>Check on status of CAs from previous assessments</a:t>
            </a:r>
            <a:endParaRPr lang="en-US" sz="1800" u="sng" dirty="0">
              <a:latin typeface="Tahoma" panose="020B0604030504040204" pitchFamily="34" charset="0"/>
              <a:ea typeface="Tahoma" panose="020B0604030504040204" pitchFamily="34" charset="0"/>
              <a:cs typeface="Tahoma" panose="020B0604030504040204" pitchFamily="34" charset="0"/>
            </a:endParaRPr>
          </a:p>
          <a:p>
            <a:pPr marL="914400" lvl="1" indent="-341313">
              <a:spcAft>
                <a:spcPts val="1800"/>
              </a:spcAft>
              <a:buSzPct val="100000"/>
              <a:buFont typeface="Wingdings" panose="05000000000000000000" pitchFamily="2" charset="2"/>
              <a:buChar char="Ø"/>
            </a:pPr>
            <a:r>
              <a:rPr lang="en-US" sz="1600" dirty="0">
                <a:latin typeface="Tahoma" panose="020B0604030504040204" pitchFamily="34" charset="0"/>
                <a:ea typeface="Tahoma" panose="020B0604030504040204" pitchFamily="34" charset="0"/>
                <a:cs typeface="Tahoma" panose="020B0604030504040204" pitchFamily="34" charset="0"/>
              </a:rPr>
              <a:t>Verify all CA’s have been effectively implemented as documented</a:t>
            </a:r>
          </a:p>
          <a:p>
            <a:pPr marL="914400" lvl="1" indent="-341313">
              <a:spcAft>
                <a:spcPts val="1800"/>
              </a:spcAft>
              <a:buSzPct val="100000"/>
              <a:buFont typeface="Wingdings" panose="05000000000000000000" pitchFamily="2" charset="2"/>
              <a:buChar char="Ø"/>
            </a:pPr>
            <a:r>
              <a:rPr lang="en-US" sz="1600" dirty="0">
                <a:latin typeface="Tahoma" panose="020B0604030504040204" pitchFamily="34" charset="0"/>
                <a:ea typeface="Tahoma" panose="020B0604030504040204" pitchFamily="34" charset="0"/>
                <a:cs typeface="Tahoma" panose="020B0604030504040204" pitchFamily="34" charset="0"/>
              </a:rPr>
              <a:t>Evidence of causal analysis</a:t>
            </a:r>
          </a:p>
          <a:p>
            <a:pPr marL="914400" lvl="1" indent="-341313">
              <a:spcAft>
                <a:spcPts val="1800"/>
              </a:spcAft>
              <a:buSzPct val="100000"/>
              <a:buFont typeface="Wingdings" panose="05000000000000000000" pitchFamily="2" charset="2"/>
              <a:buChar char="Ø"/>
            </a:pPr>
            <a:r>
              <a:rPr lang="en-US" sz="1600" dirty="0">
                <a:latin typeface="Tahoma" panose="020B0604030504040204" pitchFamily="34" charset="0"/>
                <a:ea typeface="Tahoma" panose="020B0604030504040204" pitchFamily="34" charset="0"/>
                <a:cs typeface="Tahoma" panose="020B0604030504040204" pitchFamily="34" charset="0"/>
              </a:rPr>
              <a:t>Verify the program is monitoring the results of implemented CA(s) for effectiveness and completeness</a:t>
            </a:r>
          </a:p>
          <a:p>
            <a:pPr marL="914400" lvl="1" indent="-341313">
              <a:spcAft>
                <a:spcPts val="1800"/>
              </a:spcAft>
              <a:buSzPct val="100000"/>
              <a:buFont typeface="Wingdings" panose="05000000000000000000" pitchFamily="2" charset="2"/>
              <a:buChar char="Ø"/>
            </a:pPr>
            <a:r>
              <a:rPr lang="en-US" sz="1600" dirty="0">
                <a:latin typeface="Tahoma" panose="020B0604030504040204" pitchFamily="34" charset="0"/>
                <a:ea typeface="Tahoma" panose="020B0604030504040204" pitchFamily="34" charset="0"/>
                <a:cs typeface="Tahoma" panose="020B0604030504040204" pitchFamily="34" charset="0"/>
              </a:rPr>
              <a:t>Verify all required documentation is provided and satisfactory</a:t>
            </a:r>
          </a:p>
          <a:p>
            <a:pPr marL="914400" lvl="1" indent="-341313">
              <a:spcAft>
                <a:spcPts val="2400"/>
              </a:spcAft>
              <a:buSzPct val="100000"/>
              <a:buFont typeface="Wingdings" panose="05000000000000000000" pitchFamily="2" charset="2"/>
              <a:buChar char="Ø"/>
            </a:pPr>
            <a:r>
              <a:rPr lang="en-US" sz="1600" dirty="0">
                <a:latin typeface="Tahoma" panose="020B0604030504040204" pitchFamily="34" charset="0"/>
                <a:ea typeface="Tahoma" panose="020B0604030504040204" pitchFamily="34" charset="0"/>
                <a:cs typeface="Tahoma" panose="020B0604030504040204" pitchFamily="34" charset="0"/>
              </a:rPr>
              <a:t>Note the closure of finding(s) in assessment report</a:t>
            </a:r>
          </a:p>
          <a:p>
            <a:pPr marL="457200" indent="-346075">
              <a:spcAft>
                <a:spcPts val="2400"/>
              </a:spcAft>
              <a:buSzPct val="120000"/>
              <a:buFont typeface="Wingdings" panose="05000000000000000000" pitchFamily="2" charset="2"/>
              <a:buChar char="§"/>
            </a:pPr>
            <a:r>
              <a:rPr lang="en-US" sz="1800" dirty="0">
                <a:latin typeface="Tahoma" panose="020B0604030504040204" pitchFamily="34" charset="0"/>
                <a:ea typeface="Tahoma" panose="020B0604030504040204" pitchFamily="34" charset="0"/>
                <a:cs typeface="Tahoma" panose="020B0604030504040204" pitchFamily="34" charset="0"/>
              </a:rPr>
              <a:t>If CA implemented differs from submitted CAP –– find out why</a:t>
            </a:r>
          </a:p>
          <a:p>
            <a:pPr marL="457200" indent="-346075">
              <a:spcAft>
                <a:spcPts val="1200"/>
              </a:spcAft>
              <a:buSzPct val="120000"/>
              <a:buFont typeface="Wingdings" panose="05000000000000000000" pitchFamily="2" charset="2"/>
              <a:buChar char="§"/>
            </a:pPr>
            <a:r>
              <a:rPr lang="en-US" sz="1800" dirty="0">
                <a:latin typeface="Tahoma" panose="020B0604030504040204" pitchFamily="34" charset="0"/>
                <a:ea typeface="Tahoma" panose="020B0604030504040204" pitchFamily="34" charset="0"/>
                <a:cs typeface="Tahoma" panose="020B0604030504040204" pitchFamily="34" charset="0"/>
              </a:rPr>
              <a:t>STM is available to provide assistance and answer questions</a:t>
            </a:r>
            <a:endParaRPr lang="en-US"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574834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extLst>
    <p:ext uri="{6950BFC3-D8DA-4A85-94F7-54DA5524770B}">
      <p188:commentRel xmlns:p188="http://schemas.microsoft.com/office/powerpoint/2018/8/main" r:id="rId2"/>
    </p:ext>
  </p:extLs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400" dirty="0">
                <a:latin typeface="Tahoma" panose="020B0604030504040204" pitchFamily="34" charset="0"/>
                <a:ea typeface="Tahoma" panose="020B0604030504040204" pitchFamily="34" charset="0"/>
                <a:cs typeface="Tahoma" panose="020B0604030504040204" pitchFamily="34" charset="0"/>
              </a:rPr>
              <a:t>Corrective Action Plan Example</a:t>
            </a:r>
          </a:p>
        </p:txBody>
      </p:sp>
      <p:sp>
        <p:nvSpPr>
          <p:cNvPr id="3" name="Content Placeholder 2"/>
          <p:cNvSpPr>
            <a:spLocks noGrp="1"/>
          </p:cNvSpPr>
          <p:nvPr>
            <p:ph idx="1"/>
          </p:nvPr>
        </p:nvSpPr>
        <p:spPr>
          <a:xfrm>
            <a:off x="457200" y="1600200"/>
            <a:ext cx="8458200" cy="4953000"/>
          </a:xfrm>
        </p:spPr>
        <p:txBody>
          <a:bodyPr/>
          <a:lstStyle/>
          <a:p>
            <a:pPr marL="0" indent="0">
              <a:spcAft>
                <a:spcPts val="1200"/>
              </a:spcAft>
              <a:buSzPct val="120000"/>
              <a:buNone/>
            </a:pPr>
            <a:r>
              <a:rPr lang="en-US" u="sng" dirty="0">
                <a:latin typeface="Tahoma" panose="020B0604030504040204" pitchFamily="34" charset="0"/>
                <a:ea typeface="Tahoma" panose="020B0604030504040204" pitchFamily="34" charset="0"/>
                <a:cs typeface="Tahoma" panose="020B0604030504040204" pitchFamily="34" charset="0"/>
              </a:rPr>
              <a:t>Criteria</a:t>
            </a:r>
            <a:r>
              <a:rPr lang="en-US" dirty="0">
                <a:latin typeface="Tahoma" panose="020B0604030504040204" pitchFamily="34" charset="0"/>
                <a:ea typeface="Tahoma" panose="020B0604030504040204" pitchFamily="34" charset="0"/>
                <a:cs typeface="Tahoma" panose="020B0604030504040204" pitchFamily="34" charset="0"/>
              </a:rPr>
              <a:t>: </a:t>
            </a:r>
          </a:p>
          <a:p>
            <a:pPr marL="0" indent="0">
              <a:spcAft>
                <a:spcPts val="2400"/>
              </a:spcAft>
              <a:buSzPct val="120000"/>
              <a:buNone/>
            </a:pPr>
            <a:r>
              <a:rPr lang="en-US" sz="1800" b="0" dirty="0">
                <a:latin typeface="Tahoma" panose="020B0604030504040204" pitchFamily="34" charset="0"/>
                <a:ea typeface="Tahoma" panose="020B0604030504040204" pitchFamily="34" charset="0"/>
                <a:cs typeface="Tahoma" panose="020B0604030504040204" pitchFamily="34" charset="0"/>
              </a:rPr>
              <a:t>DOE-STD-1112-2019, 4.4(b):  </a:t>
            </a:r>
            <a:r>
              <a:rPr lang="en-US" sz="1800" b="0" i="1" dirty="0">
                <a:latin typeface="Tahoma" panose="020B0604030504040204" pitchFamily="34" charset="0"/>
                <a:ea typeface="Tahoma" panose="020B0604030504040204" pitchFamily="34" charset="0"/>
                <a:cs typeface="Tahoma" panose="020B0604030504040204" pitchFamily="34" charset="0"/>
              </a:rPr>
              <a:t>All documents that form the quality assurance program shall be controlled to ensure that the correct documents are being employed. Documents shall be reviewed for accuracy and approved by authorized personnel in accordance with documented review frequencies. </a:t>
            </a:r>
          </a:p>
          <a:p>
            <a:pPr marL="0" indent="0">
              <a:spcAft>
                <a:spcPts val="1200"/>
              </a:spcAft>
              <a:buSzPct val="120000"/>
              <a:buNone/>
            </a:pPr>
            <a:r>
              <a:rPr lang="en-US" u="sng" dirty="0">
                <a:latin typeface="Tahoma" panose="020B0604030504040204" pitchFamily="34" charset="0"/>
                <a:ea typeface="Tahoma" panose="020B0604030504040204" pitchFamily="34" charset="0"/>
                <a:cs typeface="Tahoma" panose="020B0604030504040204" pitchFamily="34" charset="0"/>
              </a:rPr>
              <a:t>Objective Evidence</a:t>
            </a:r>
            <a:r>
              <a:rPr lang="en-US" dirty="0">
                <a:latin typeface="Tahoma" panose="020B0604030504040204" pitchFamily="34" charset="0"/>
                <a:ea typeface="Tahoma" panose="020B0604030504040204" pitchFamily="34" charset="0"/>
                <a:cs typeface="Tahoma" panose="020B0604030504040204" pitchFamily="34" charset="0"/>
              </a:rPr>
              <a:t>: </a:t>
            </a:r>
          </a:p>
          <a:p>
            <a:pPr marL="0" indent="0">
              <a:spcAft>
                <a:spcPts val="2400"/>
              </a:spcAft>
              <a:buSzPct val="120000"/>
              <a:buNone/>
            </a:pPr>
            <a:r>
              <a:rPr lang="en-US" sz="1800" b="0" dirty="0">
                <a:latin typeface="Tahoma" panose="020B0604030504040204" pitchFamily="34" charset="0"/>
                <a:ea typeface="Tahoma" panose="020B0604030504040204" pitchFamily="34" charset="0"/>
                <a:cs typeface="Tahoma" panose="020B0604030504040204" pitchFamily="34" charset="0"/>
              </a:rPr>
              <a:t>The standard operating procedure XYZ-003, Rev. 21, </a:t>
            </a:r>
            <a:r>
              <a:rPr lang="en-US" sz="1800" b="0" i="1" dirty="0">
                <a:latin typeface="Tahoma" panose="020B0604030504040204" pitchFamily="34" charset="0"/>
                <a:ea typeface="Tahoma" panose="020B0604030504040204" pitchFamily="34" charset="0"/>
                <a:cs typeface="Tahoma" panose="020B0604030504040204" pitchFamily="34" charset="0"/>
              </a:rPr>
              <a:t>Assessment, Preventive Action, Corrective Action, and Nonconformance Reporting</a:t>
            </a:r>
            <a:r>
              <a:rPr lang="en-US" sz="1800" b="0" dirty="0">
                <a:latin typeface="Tahoma" panose="020B0604030504040204" pitchFamily="34" charset="0"/>
                <a:ea typeface="Tahoma" panose="020B0604030504040204" pitchFamily="34" charset="0"/>
                <a:cs typeface="Tahoma" panose="020B0604030504040204" pitchFamily="34" charset="0"/>
              </a:rPr>
              <a:t>, has not been updated or revised since 2015.  Section 3 states the SOP is to be reviewed and revised every five years.</a:t>
            </a:r>
            <a:endParaRPr lang="en-US" altLang="en-US" sz="1800" dirty="0">
              <a:solidFill>
                <a:srgbClr val="0033CC"/>
              </a:solidFill>
              <a:latin typeface="Tahoma" panose="020B0604030504040204" pitchFamily="34" charset="0"/>
              <a:ea typeface="Tahoma" panose="020B0604030504040204" pitchFamily="34" charset="0"/>
              <a:cs typeface="Tahoma" panose="020B0604030504040204" pitchFamily="34" charset="0"/>
            </a:endParaRPr>
          </a:p>
          <a:p>
            <a:pPr marL="573088" indent="-342900">
              <a:spcAft>
                <a:spcPts val="1000"/>
              </a:spcAft>
              <a:buSzPct val="100000"/>
              <a:buFont typeface="Wingdings" panose="05000000000000000000" pitchFamily="2" charset="2"/>
              <a:buChar char="Ø"/>
            </a:pPr>
            <a:r>
              <a:rPr lang="en-US" altLang="en-US" sz="1800" dirty="0">
                <a:solidFill>
                  <a:srgbClr val="0033CC"/>
                </a:solidFill>
                <a:latin typeface="Tahoma" panose="020B0604030504040204" pitchFamily="34" charset="0"/>
                <a:ea typeface="Tahoma" panose="020B0604030504040204" pitchFamily="34" charset="0"/>
                <a:cs typeface="Tahoma" panose="020B0604030504040204" pitchFamily="34" charset="0"/>
              </a:rPr>
              <a:t>Rated as a Concern</a:t>
            </a:r>
          </a:p>
          <a:p>
            <a:pPr marL="573088" indent="-342900">
              <a:spcAft>
                <a:spcPts val="1000"/>
              </a:spcAft>
              <a:buSzPct val="100000"/>
              <a:buFont typeface="Wingdings" panose="05000000000000000000" pitchFamily="2" charset="2"/>
              <a:buChar char="Ø"/>
            </a:pPr>
            <a:r>
              <a:rPr lang="en-US" altLang="en-US" sz="1800" dirty="0">
                <a:solidFill>
                  <a:srgbClr val="0033CC"/>
                </a:solidFill>
                <a:latin typeface="Tahoma" panose="020B0604030504040204" pitchFamily="34" charset="0"/>
                <a:ea typeface="Tahoma" panose="020B0604030504040204" pitchFamily="34" charset="0"/>
                <a:cs typeface="Tahoma" panose="020B0604030504040204" pitchFamily="34" charset="0"/>
              </a:rPr>
              <a:t>References the requirement</a:t>
            </a:r>
          </a:p>
          <a:p>
            <a:pPr marL="573088" indent="-342900">
              <a:spcAft>
                <a:spcPts val="1000"/>
              </a:spcAft>
              <a:buSzPct val="100000"/>
              <a:buFont typeface="Wingdings" panose="05000000000000000000" pitchFamily="2" charset="2"/>
              <a:buChar char="Ø"/>
            </a:pPr>
            <a:r>
              <a:rPr lang="en-US" altLang="en-US" sz="1800" dirty="0">
                <a:solidFill>
                  <a:srgbClr val="0033CC"/>
                </a:solidFill>
                <a:latin typeface="Tahoma" panose="020B0604030504040204" pitchFamily="34" charset="0"/>
                <a:ea typeface="Tahoma" panose="020B0604030504040204" pitchFamily="34" charset="0"/>
                <a:cs typeface="Tahoma" panose="020B0604030504040204" pitchFamily="34" charset="0"/>
              </a:rPr>
              <a:t>Provides supporting objective evidence of nonconformity</a:t>
            </a:r>
          </a:p>
          <a:p>
            <a:pPr marL="91440" indent="0">
              <a:spcAft>
                <a:spcPts val="1800"/>
              </a:spcAft>
              <a:buNone/>
            </a:pPr>
            <a:endParaRPr lang="en-US" sz="1800" b="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821301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400" dirty="0">
                <a:latin typeface="Tahoma" panose="020B0604030504040204" pitchFamily="34" charset="0"/>
                <a:ea typeface="Tahoma" panose="020B0604030504040204" pitchFamily="34" charset="0"/>
                <a:cs typeface="Tahoma" panose="020B0604030504040204" pitchFamily="34" charset="0"/>
              </a:rPr>
              <a:t>Corrective Action Plan Example</a:t>
            </a:r>
          </a:p>
        </p:txBody>
      </p:sp>
      <p:sp>
        <p:nvSpPr>
          <p:cNvPr id="3" name="Content Placeholder 2"/>
          <p:cNvSpPr>
            <a:spLocks noGrp="1"/>
          </p:cNvSpPr>
          <p:nvPr>
            <p:ph idx="1"/>
          </p:nvPr>
        </p:nvSpPr>
        <p:spPr>
          <a:xfrm>
            <a:off x="457200" y="1600200"/>
            <a:ext cx="8382000" cy="4876800"/>
          </a:xfrm>
        </p:spPr>
        <p:txBody>
          <a:bodyPr/>
          <a:lstStyle/>
          <a:p>
            <a:pPr marL="0" lvl="1" indent="0">
              <a:spcAft>
                <a:spcPts val="1800"/>
              </a:spcAft>
              <a:buNone/>
            </a:pPr>
            <a:r>
              <a:rPr lang="en-US" altLang="en-US" sz="2000" b="1" u="sng" dirty="0">
                <a:latin typeface="Tahoma" panose="020B0604030504040204" pitchFamily="34" charset="0"/>
                <a:ea typeface="Tahoma" panose="020B0604030504040204" pitchFamily="34" charset="0"/>
                <a:cs typeface="Tahoma" panose="020B0604030504040204" pitchFamily="34" charset="0"/>
              </a:rPr>
              <a:t>CAP Submitted:</a:t>
            </a:r>
          </a:p>
          <a:p>
            <a:pPr marL="0" indent="0">
              <a:spcAft>
                <a:spcPts val="2400"/>
              </a:spcAft>
              <a:buNone/>
            </a:pPr>
            <a:r>
              <a:rPr lang="en-US" sz="1800" b="0" dirty="0">
                <a:latin typeface="Tahoma" panose="020B0604030504040204" pitchFamily="34" charset="0"/>
                <a:ea typeface="Tahoma" panose="020B0604030504040204" pitchFamily="34" charset="0"/>
                <a:cs typeface="Tahoma" panose="020B0604030504040204" pitchFamily="34" charset="0"/>
              </a:rPr>
              <a:t>Revise XYZ-003, Rev. 21, </a:t>
            </a:r>
            <a:r>
              <a:rPr lang="en-US" sz="1800" b="0" i="1" dirty="0">
                <a:latin typeface="Tahoma" panose="020B0604030504040204" pitchFamily="34" charset="0"/>
                <a:ea typeface="Tahoma" panose="020B0604030504040204" pitchFamily="34" charset="0"/>
                <a:cs typeface="Tahoma" panose="020B0604030504040204" pitchFamily="34" charset="0"/>
              </a:rPr>
              <a:t>Assessment, Preventive Action, Corrective Action, and Nonconformance,</a:t>
            </a:r>
            <a:r>
              <a:rPr lang="en-US" sz="1800" b="0" dirty="0">
                <a:latin typeface="Tahoma" panose="020B0604030504040204" pitchFamily="34" charset="0"/>
                <a:ea typeface="Tahoma" panose="020B0604030504040204" pitchFamily="34" charset="0"/>
                <a:cs typeface="Tahoma" panose="020B0604030504040204" pitchFamily="34" charset="0"/>
              </a:rPr>
              <a:t> as necessary. Revise section 3 of the SOP to state three-year review cycle.  </a:t>
            </a:r>
            <a:r>
              <a:rPr lang="en-US" altLang="en-US" sz="1800" b="0" dirty="0">
                <a:latin typeface="Tahoma" panose="020B0604030504040204" pitchFamily="34" charset="0"/>
                <a:ea typeface="Tahoma" panose="020B0604030504040204" pitchFamily="34" charset="0"/>
                <a:cs typeface="Tahoma" panose="020B0604030504040204" pitchFamily="34" charset="0"/>
              </a:rPr>
              <a:t>Estimated completion date: 6/15/2022.</a:t>
            </a:r>
          </a:p>
          <a:p>
            <a:pPr marL="461963" indent="-350838">
              <a:spcAft>
                <a:spcPts val="1200"/>
              </a:spcAft>
              <a:buSzPct val="120000"/>
              <a:buFont typeface="Wingdings" panose="05000000000000000000" pitchFamily="2" charset="2"/>
              <a:buChar char="§"/>
            </a:pPr>
            <a:r>
              <a:rPr lang="en-US" sz="1800" dirty="0">
                <a:latin typeface="Tahoma" panose="020B0604030504040204" pitchFamily="34" charset="0"/>
                <a:ea typeface="Tahoma" panose="020B0604030504040204" pitchFamily="34" charset="0"/>
                <a:cs typeface="Tahoma" panose="020B0604030504040204" pitchFamily="34" charset="0"/>
              </a:rPr>
              <a:t>CAP is more of a correction than corrective action</a:t>
            </a:r>
          </a:p>
          <a:p>
            <a:pPr marL="914400" lvl="1" indent="-341313">
              <a:spcAft>
                <a:spcPts val="1200"/>
              </a:spcAft>
              <a:buSzPct val="100000"/>
              <a:buFont typeface="Wingdings" panose="05000000000000000000" pitchFamily="2" charset="2"/>
              <a:buChar char="Ø"/>
            </a:pPr>
            <a:r>
              <a:rPr lang="en-US" sz="1600" dirty="0">
                <a:latin typeface="Tahoma" panose="020B0604030504040204" pitchFamily="34" charset="0"/>
                <a:ea typeface="Tahoma" panose="020B0604030504040204" pitchFamily="34" charset="0"/>
                <a:cs typeface="Tahoma" panose="020B0604030504040204" pitchFamily="34" charset="0"/>
              </a:rPr>
              <a:t>lacks evidence of RCA</a:t>
            </a:r>
          </a:p>
          <a:p>
            <a:pPr marL="914400" lvl="1" indent="-341313">
              <a:spcAft>
                <a:spcPts val="2400"/>
              </a:spcAft>
              <a:buSzPct val="100000"/>
              <a:buFont typeface="Wingdings" panose="05000000000000000000" pitchFamily="2" charset="2"/>
              <a:buChar char="Ø"/>
            </a:pPr>
            <a:r>
              <a:rPr lang="en-US" sz="1600" dirty="0">
                <a:latin typeface="Tahoma" panose="020B0604030504040204" pitchFamily="34" charset="0"/>
                <a:ea typeface="Tahoma" panose="020B0604030504040204" pitchFamily="34" charset="0"/>
                <a:cs typeface="Tahoma" panose="020B0604030504040204" pitchFamily="34" charset="0"/>
              </a:rPr>
              <a:t>Correction = </a:t>
            </a:r>
            <a:r>
              <a:rPr lang="en-US" sz="1600" dirty="0">
                <a:solidFill>
                  <a:srgbClr val="C00000"/>
                </a:solidFill>
                <a:latin typeface="Tahoma" panose="020B0604030504040204" pitchFamily="34" charset="0"/>
                <a:ea typeface="Tahoma" panose="020B0604030504040204" pitchFamily="34" charset="0"/>
                <a:cs typeface="Tahoma" panose="020B0604030504040204" pitchFamily="34" charset="0"/>
              </a:rPr>
              <a:t>Red Flag</a:t>
            </a:r>
          </a:p>
          <a:p>
            <a:pPr marL="461963" indent="-350838">
              <a:spcAft>
                <a:spcPts val="1200"/>
              </a:spcAft>
              <a:buSzPct val="120000"/>
              <a:buFont typeface="Wingdings" panose="05000000000000000000" pitchFamily="2" charset="2"/>
              <a:buChar char="§"/>
            </a:pPr>
            <a:r>
              <a:rPr lang="en-US" sz="1800" dirty="0">
                <a:latin typeface="Tahoma" panose="020B0604030504040204" pitchFamily="34" charset="0"/>
                <a:ea typeface="Tahoma" panose="020B0604030504040204" pitchFamily="34" charset="0"/>
                <a:cs typeface="Tahoma" panose="020B0604030504040204" pitchFamily="34" charset="0"/>
              </a:rPr>
              <a:t>“…revise section 3 of the SOP to state a three-year cycle.”</a:t>
            </a:r>
          </a:p>
          <a:p>
            <a:pPr marL="914400" lvl="1" indent="-341313">
              <a:spcAft>
                <a:spcPts val="1200"/>
              </a:spcAft>
              <a:buSzPct val="100000"/>
              <a:buFont typeface="Wingdings" panose="05000000000000000000" pitchFamily="2" charset="2"/>
              <a:buChar char="Ø"/>
            </a:pPr>
            <a:r>
              <a:rPr lang="en-US" sz="1600" dirty="0">
                <a:latin typeface="Tahoma" panose="020B0604030504040204" pitchFamily="34" charset="0"/>
                <a:ea typeface="Tahoma" panose="020B0604030504040204" pitchFamily="34" charset="0"/>
                <a:cs typeface="Tahoma" panose="020B0604030504040204" pitchFamily="34" charset="0"/>
              </a:rPr>
              <a:t>If it wasn’t being reviewed/revised during the 5-year cycle, how does this provide more confidence it will be achieved in a shorter cycle? </a:t>
            </a:r>
          </a:p>
          <a:p>
            <a:pPr marL="914400" lvl="1" indent="-341313">
              <a:spcAft>
                <a:spcPts val="600"/>
              </a:spcAft>
              <a:buSzPct val="100000"/>
              <a:buFont typeface="Wingdings" panose="05000000000000000000" pitchFamily="2" charset="2"/>
              <a:buChar char="Ø"/>
            </a:pPr>
            <a:r>
              <a:rPr lang="en-US" sz="1600" dirty="0">
                <a:latin typeface="Tahoma" panose="020B0604030504040204" pitchFamily="34" charset="0"/>
                <a:ea typeface="Tahoma" panose="020B0604030504040204" pitchFamily="34" charset="0"/>
                <a:cs typeface="Tahoma" panose="020B0604030504040204" pitchFamily="34" charset="0"/>
              </a:rPr>
              <a:t>This process appears to already be in place, why did it fail?  What is the root cause? How can we expect this CAP to effectively correct and prevent the problem from recurring?</a:t>
            </a:r>
          </a:p>
          <a:p>
            <a:pPr marL="457200" indent="-457200">
              <a:spcAft>
                <a:spcPts val="1200"/>
              </a:spcAft>
            </a:pPr>
            <a:endParaRPr lang="en-US" sz="1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031780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extLst>
    <p:ext uri="{6950BFC3-D8DA-4A85-94F7-54DA5524770B}">
      <p188:commentRel xmlns:p188="http://schemas.microsoft.com/office/powerpoint/2018/8/main" r:id="rId2"/>
    </p:ext>
  </p:extLs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D7FCD9-4A91-E125-8F3C-650EDAD52D63}"/>
              </a:ext>
            </a:extLst>
          </p:cNvPr>
          <p:cNvSpPr>
            <a:spLocks noGrp="1"/>
          </p:cNvSpPr>
          <p:nvPr>
            <p:ph type="title"/>
          </p:nvPr>
        </p:nvSpPr>
        <p:spPr/>
        <p:txBody>
          <a:bodyPr/>
          <a:lstStyle/>
          <a:p>
            <a:r>
              <a:rPr lang="en-US" dirty="0"/>
              <a:t>Quality Assurance Programs</a:t>
            </a:r>
          </a:p>
        </p:txBody>
      </p:sp>
      <p:sp>
        <p:nvSpPr>
          <p:cNvPr id="3" name="Content Placeholder 2">
            <a:extLst>
              <a:ext uri="{FF2B5EF4-FFF2-40B4-BE49-F238E27FC236}">
                <a16:creationId xmlns:a16="http://schemas.microsoft.com/office/drawing/2014/main" id="{197D9194-7663-F306-2188-A6046955A804}"/>
              </a:ext>
            </a:extLst>
          </p:cNvPr>
          <p:cNvSpPr>
            <a:spLocks noGrp="1"/>
          </p:cNvSpPr>
          <p:nvPr>
            <p:ph idx="1"/>
          </p:nvPr>
        </p:nvSpPr>
        <p:spPr/>
        <p:txBody>
          <a:bodyPr/>
          <a:lstStyle/>
          <a:p>
            <a:pPr marL="457200" marR="0" lvl="1" indent="-457200">
              <a:spcBef>
                <a:spcPts val="5"/>
              </a:spcBef>
              <a:spcAft>
                <a:spcPts val="0"/>
              </a:spcAft>
              <a:buSzPts val="1100"/>
              <a:buNone/>
              <a:tabLst>
                <a:tab pos="647065" algn="l"/>
                <a:tab pos="647700" algn="l"/>
              </a:tabLst>
            </a:pPr>
            <a:r>
              <a:rPr lang="en-US" sz="1400" b="1" spc="-10" dirty="0">
                <a:effectLst/>
                <a:latin typeface="Tahoma" panose="020B0604030504040204" pitchFamily="34" charset="0"/>
                <a:ea typeface="Tahoma" panose="020B0604030504040204" pitchFamily="34" charset="0"/>
                <a:cs typeface="Tahoma" panose="020B0604030504040204" pitchFamily="34" charset="0"/>
              </a:rPr>
              <a:t>4.1 Quality</a:t>
            </a:r>
            <a:r>
              <a:rPr lang="en-US" sz="1400" b="1" spc="-25" dirty="0">
                <a:effectLst/>
                <a:latin typeface="Tahoma" panose="020B0604030504040204" pitchFamily="34" charset="0"/>
                <a:ea typeface="Tahoma" panose="020B0604030504040204" pitchFamily="34" charset="0"/>
                <a:cs typeface="Tahoma" panose="020B0604030504040204" pitchFamily="34" charset="0"/>
              </a:rPr>
              <a:t> </a:t>
            </a:r>
            <a:r>
              <a:rPr lang="en-US" sz="1400" b="1" spc="-10" dirty="0">
                <a:effectLst/>
                <a:latin typeface="Tahoma" panose="020B0604030504040204" pitchFamily="34" charset="0"/>
                <a:ea typeface="Tahoma" panose="020B0604030504040204" pitchFamily="34" charset="0"/>
                <a:cs typeface="Tahoma" panose="020B0604030504040204" pitchFamily="34" charset="0"/>
              </a:rPr>
              <a:t>Assurance</a:t>
            </a:r>
            <a:r>
              <a:rPr lang="en-US" sz="1400" b="1" spc="-30" dirty="0">
                <a:effectLst/>
                <a:latin typeface="Tahoma" panose="020B0604030504040204" pitchFamily="34" charset="0"/>
                <a:ea typeface="Tahoma" panose="020B0604030504040204" pitchFamily="34" charset="0"/>
                <a:cs typeface="Tahoma" panose="020B0604030504040204" pitchFamily="34" charset="0"/>
              </a:rPr>
              <a:t> </a:t>
            </a:r>
            <a:r>
              <a:rPr lang="en-US" sz="1400" b="1" spc="-10" dirty="0">
                <a:effectLst/>
                <a:latin typeface="Tahoma" panose="020B0604030504040204" pitchFamily="34" charset="0"/>
                <a:ea typeface="Tahoma" panose="020B0604030504040204" pitchFamily="34" charset="0"/>
                <a:cs typeface="Tahoma" panose="020B0604030504040204" pitchFamily="34" charset="0"/>
              </a:rPr>
              <a:t>Program</a:t>
            </a:r>
          </a:p>
          <a:p>
            <a:pPr marL="0" marR="0" indent="0">
              <a:spcBef>
                <a:spcPts val="40"/>
              </a:spcBef>
              <a:spcAft>
                <a:spcPts val="0"/>
              </a:spcAft>
              <a:buNone/>
            </a:pPr>
            <a:endParaRPr lang="en-US" sz="1400" dirty="0">
              <a:effectLst/>
              <a:latin typeface="Tahoma" panose="020B0604030504040204" pitchFamily="34" charset="0"/>
              <a:ea typeface="Tahoma" panose="020B0604030504040204" pitchFamily="34" charset="0"/>
              <a:cs typeface="Tahoma" panose="020B0604030504040204" pitchFamily="34" charset="0"/>
            </a:endParaRPr>
          </a:p>
          <a:p>
            <a:pPr marL="0" marR="467995" lvl="0" indent="0">
              <a:spcBef>
                <a:spcPts val="0"/>
              </a:spcBef>
              <a:spcAft>
                <a:spcPts val="0"/>
              </a:spcAft>
              <a:buSzPts val="1100"/>
              <a:buNone/>
              <a:tabLst>
                <a:tab pos="876300" algn="l"/>
              </a:tabLst>
            </a:pPr>
            <a:r>
              <a:rPr lang="en-US" sz="1400" spc="-5" dirty="0">
                <a:effectLst/>
                <a:latin typeface="Tahoma" panose="020B0604030504040204" pitchFamily="34" charset="0"/>
                <a:ea typeface="Tahoma" panose="020B0604030504040204" pitchFamily="34" charset="0"/>
                <a:cs typeface="Tahoma" panose="020B0604030504040204" pitchFamily="34" charset="0"/>
              </a:rPr>
              <a:t>(a) The</a:t>
            </a:r>
            <a:r>
              <a:rPr lang="en-US" sz="1400" spc="-15" dirty="0">
                <a:effectLst/>
                <a:latin typeface="Tahoma" panose="020B0604030504040204" pitchFamily="34" charset="0"/>
                <a:ea typeface="Tahoma" panose="020B0604030504040204" pitchFamily="34" charset="0"/>
                <a:cs typeface="Tahoma" panose="020B0604030504040204" pitchFamily="34" charset="0"/>
              </a:rPr>
              <a:t> </a:t>
            </a:r>
            <a:r>
              <a:rPr lang="en-US" sz="1400" spc="-5" dirty="0">
                <a:effectLst/>
                <a:latin typeface="Tahoma" panose="020B0604030504040204" pitchFamily="34" charset="0"/>
                <a:ea typeface="Tahoma" panose="020B0604030504040204" pitchFamily="34" charset="0"/>
                <a:cs typeface="Tahoma" panose="020B0604030504040204" pitchFamily="34" charset="0"/>
              </a:rPr>
              <a:t>program</a:t>
            </a:r>
            <a:r>
              <a:rPr lang="en-US" sz="1400" spc="-20" dirty="0">
                <a:effectLst/>
                <a:latin typeface="Tahoma" panose="020B0604030504040204" pitchFamily="34" charset="0"/>
                <a:ea typeface="Tahoma" panose="020B0604030504040204" pitchFamily="34" charset="0"/>
                <a:cs typeface="Tahoma" panose="020B0604030504040204" pitchFamily="34" charset="0"/>
              </a:rPr>
              <a:t> </a:t>
            </a:r>
            <a:r>
              <a:rPr lang="en-US" sz="1400" spc="-5" dirty="0">
                <a:effectLst/>
                <a:latin typeface="Tahoma" panose="020B0604030504040204" pitchFamily="34" charset="0"/>
                <a:ea typeface="Tahoma" panose="020B0604030504040204" pitchFamily="34" charset="0"/>
                <a:cs typeface="Tahoma" panose="020B0604030504040204" pitchFamily="34" charset="0"/>
              </a:rPr>
              <a:t>shall</a:t>
            </a:r>
            <a:r>
              <a:rPr lang="en-US" sz="1400" spc="-15" dirty="0">
                <a:effectLst/>
                <a:latin typeface="Tahoma" panose="020B0604030504040204" pitchFamily="34" charset="0"/>
                <a:ea typeface="Tahoma" panose="020B0604030504040204" pitchFamily="34" charset="0"/>
                <a:cs typeface="Tahoma" panose="020B0604030504040204" pitchFamily="34" charset="0"/>
              </a:rPr>
              <a:t> </a:t>
            </a:r>
            <a:r>
              <a:rPr lang="en-US" sz="1400" spc="-5" dirty="0">
                <a:effectLst/>
                <a:latin typeface="Tahoma" panose="020B0604030504040204" pitchFamily="34" charset="0"/>
                <a:ea typeface="Tahoma" panose="020B0604030504040204" pitchFamily="34" charset="0"/>
                <a:cs typeface="Tahoma" panose="020B0604030504040204" pitchFamily="34" charset="0"/>
              </a:rPr>
              <a:t>have</a:t>
            </a:r>
            <a:r>
              <a:rPr lang="en-US" sz="1400" spc="-15" dirty="0">
                <a:effectLst/>
                <a:latin typeface="Tahoma" panose="020B0604030504040204" pitchFamily="34" charset="0"/>
                <a:ea typeface="Tahoma" panose="020B0604030504040204" pitchFamily="34" charset="0"/>
                <a:cs typeface="Tahoma" panose="020B0604030504040204" pitchFamily="34" charset="0"/>
              </a:rPr>
              <a:t> </a:t>
            </a:r>
            <a:r>
              <a:rPr lang="en-US" sz="1400" spc="-5" dirty="0">
                <a:effectLst/>
                <a:latin typeface="Tahoma" panose="020B0604030504040204" pitchFamily="34" charset="0"/>
                <a:ea typeface="Tahoma" panose="020B0604030504040204" pitchFamily="34" charset="0"/>
                <a:cs typeface="Tahoma" panose="020B0604030504040204" pitchFamily="34" charset="0"/>
              </a:rPr>
              <a:t>a</a:t>
            </a:r>
            <a:r>
              <a:rPr lang="en-US" sz="1400" spc="-15" dirty="0">
                <a:effectLst/>
                <a:latin typeface="Tahoma" panose="020B0604030504040204" pitchFamily="34" charset="0"/>
                <a:ea typeface="Tahoma" panose="020B0604030504040204" pitchFamily="34" charset="0"/>
                <a:cs typeface="Tahoma" panose="020B0604030504040204" pitchFamily="34" charset="0"/>
              </a:rPr>
              <a:t> </a:t>
            </a:r>
            <a:r>
              <a:rPr lang="en-US" sz="1400" spc="-5" dirty="0">
                <a:effectLst/>
                <a:latin typeface="Tahoma" panose="020B0604030504040204" pitchFamily="34" charset="0"/>
                <a:ea typeface="Tahoma" panose="020B0604030504040204" pitchFamily="34" charset="0"/>
                <a:cs typeface="Tahoma" panose="020B0604030504040204" pitchFamily="34" charset="0"/>
              </a:rPr>
              <a:t>documented</a:t>
            </a:r>
            <a:r>
              <a:rPr lang="en-US" sz="1400" spc="-30" dirty="0">
                <a:effectLst/>
                <a:latin typeface="Tahoma" panose="020B0604030504040204" pitchFamily="34" charset="0"/>
                <a:ea typeface="Tahoma" panose="020B0604030504040204" pitchFamily="34" charset="0"/>
                <a:cs typeface="Tahoma" panose="020B0604030504040204" pitchFamily="34" charset="0"/>
              </a:rPr>
              <a:t> </a:t>
            </a:r>
            <a:r>
              <a:rPr lang="en-US" sz="1400" spc="-5" dirty="0">
                <a:effectLst/>
                <a:latin typeface="Tahoma" panose="020B0604030504040204" pitchFamily="34" charset="0"/>
                <a:ea typeface="Tahoma" panose="020B0604030504040204" pitchFamily="34" charset="0"/>
                <a:cs typeface="Tahoma" panose="020B0604030504040204" pitchFamily="34" charset="0"/>
              </a:rPr>
              <a:t>quality</a:t>
            </a:r>
            <a:r>
              <a:rPr lang="en-US" sz="1400" spc="-15" dirty="0">
                <a:effectLst/>
                <a:latin typeface="Tahoma" panose="020B0604030504040204" pitchFamily="34" charset="0"/>
                <a:ea typeface="Tahoma" panose="020B0604030504040204" pitchFamily="34" charset="0"/>
                <a:cs typeface="Tahoma" panose="020B0604030504040204" pitchFamily="34" charset="0"/>
              </a:rPr>
              <a:t> </a:t>
            </a:r>
            <a:r>
              <a:rPr lang="en-US" sz="1400" spc="-5" dirty="0">
                <a:effectLst/>
                <a:latin typeface="Tahoma" panose="020B0604030504040204" pitchFamily="34" charset="0"/>
                <a:ea typeface="Tahoma" panose="020B0604030504040204" pitchFamily="34" charset="0"/>
                <a:cs typeface="Tahoma" panose="020B0604030504040204" pitchFamily="34" charset="0"/>
              </a:rPr>
              <a:t>assurance</a:t>
            </a:r>
            <a:r>
              <a:rPr lang="en-US" sz="1400" spc="-15" dirty="0">
                <a:effectLst/>
                <a:latin typeface="Tahoma" panose="020B0604030504040204" pitchFamily="34" charset="0"/>
                <a:ea typeface="Tahoma" panose="020B0604030504040204" pitchFamily="34" charset="0"/>
                <a:cs typeface="Tahoma" panose="020B0604030504040204" pitchFamily="34" charset="0"/>
              </a:rPr>
              <a:t> </a:t>
            </a:r>
            <a:r>
              <a:rPr lang="en-US" sz="1400" spc="-5" dirty="0">
                <a:effectLst/>
                <a:latin typeface="Tahoma" panose="020B0604030504040204" pitchFamily="34" charset="0"/>
                <a:ea typeface="Tahoma" panose="020B0604030504040204" pitchFamily="34" charset="0"/>
                <a:cs typeface="Tahoma" panose="020B0604030504040204" pitchFamily="34" charset="0"/>
              </a:rPr>
              <a:t>program</a:t>
            </a:r>
            <a:r>
              <a:rPr lang="en-US" sz="1400" spc="-15" dirty="0">
                <a:effectLst/>
                <a:latin typeface="Tahoma" panose="020B0604030504040204" pitchFamily="34" charset="0"/>
                <a:ea typeface="Tahoma" panose="020B0604030504040204" pitchFamily="34" charset="0"/>
                <a:cs typeface="Tahoma" panose="020B0604030504040204" pitchFamily="34" charset="0"/>
              </a:rPr>
              <a:t> </a:t>
            </a:r>
            <a:r>
              <a:rPr lang="en-US" sz="1400" spc="-5" dirty="0">
                <a:effectLst/>
                <a:latin typeface="Tahoma" panose="020B0604030504040204" pitchFamily="34" charset="0"/>
                <a:ea typeface="Tahoma" panose="020B0604030504040204" pitchFamily="34" charset="0"/>
                <a:cs typeface="Tahoma" panose="020B0604030504040204" pitchFamily="34" charset="0"/>
              </a:rPr>
              <a:t>describing</a:t>
            </a:r>
            <a:r>
              <a:rPr lang="en-US" sz="1400" spc="-20" dirty="0">
                <a:effectLst/>
                <a:latin typeface="Tahoma" panose="020B0604030504040204" pitchFamily="34" charset="0"/>
                <a:ea typeface="Tahoma" panose="020B0604030504040204" pitchFamily="34" charset="0"/>
                <a:cs typeface="Tahoma" panose="020B0604030504040204" pitchFamily="34" charset="0"/>
              </a:rPr>
              <a:t> </a:t>
            </a:r>
            <a:r>
              <a:rPr lang="en-US" sz="1400" spc="-5" dirty="0">
                <a:effectLst/>
                <a:latin typeface="Tahoma" panose="020B0604030504040204" pitchFamily="34" charset="0"/>
                <a:ea typeface="Tahoma" panose="020B0604030504040204" pitchFamily="34" charset="0"/>
                <a:cs typeface="Tahoma" panose="020B0604030504040204" pitchFamily="34" charset="0"/>
              </a:rPr>
              <a:t>the</a:t>
            </a:r>
            <a:r>
              <a:rPr lang="en-US" sz="1400" spc="-25" dirty="0">
                <a:effectLst/>
                <a:latin typeface="Tahoma" panose="020B0604030504040204" pitchFamily="34" charset="0"/>
                <a:ea typeface="Tahoma" panose="020B0604030504040204" pitchFamily="34" charset="0"/>
                <a:cs typeface="Tahoma" panose="020B0604030504040204" pitchFamily="34" charset="0"/>
              </a:rPr>
              <a:t> </a:t>
            </a:r>
            <a:r>
              <a:rPr lang="en-US" sz="1400" spc="-5" dirty="0">
                <a:effectLst/>
                <a:latin typeface="Tahoma" panose="020B0604030504040204" pitchFamily="34" charset="0"/>
                <a:ea typeface="Tahoma" panose="020B0604030504040204" pitchFamily="34" charset="0"/>
                <a:cs typeface="Tahoma" panose="020B0604030504040204" pitchFamily="34" charset="0"/>
              </a:rPr>
              <a:t>internal management structure, system of procedures, and practices to ensure radiobioassay measurements are accurate, repeatable, verifiable, and properly recorded.</a:t>
            </a:r>
          </a:p>
          <a:p>
            <a:pPr marL="0" marR="0" indent="0">
              <a:spcBef>
                <a:spcPts val="30"/>
              </a:spcBef>
              <a:spcAft>
                <a:spcPts val="0"/>
              </a:spcAft>
              <a:buNone/>
            </a:pPr>
            <a:endParaRPr lang="en-US" sz="1400" dirty="0">
              <a:effectLst/>
              <a:latin typeface="Tahoma" panose="020B0604030504040204" pitchFamily="34" charset="0"/>
              <a:ea typeface="Tahoma" panose="020B0604030504040204" pitchFamily="34" charset="0"/>
              <a:cs typeface="Tahoma" panose="020B0604030504040204" pitchFamily="34" charset="0"/>
            </a:endParaRPr>
          </a:p>
          <a:p>
            <a:pPr marL="0" marR="0" lvl="0" indent="0">
              <a:spcBef>
                <a:spcPts val="0"/>
              </a:spcBef>
              <a:spcAft>
                <a:spcPts val="0"/>
              </a:spcAft>
              <a:buSzPts val="1100"/>
              <a:buNone/>
              <a:tabLst>
                <a:tab pos="876300" algn="l"/>
              </a:tabLst>
            </a:pPr>
            <a:r>
              <a:rPr lang="en-US" sz="1400" spc="-5" dirty="0">
                <a:effectLst/>
                <a:latin typeface="Tahoma" panose="020B0604030504040204" pitchFamily="34" charset="0"/>
                <a:ea typeface="Tahoma" panose="020B0604030504040204" pitchFamily="34" charset="0"/>
                <a:cs typeface="Tahoma" panose="020B0604030504040204" pitchFamily="34" charset="0"/>
              </a:rPr>
              <a:t>(b) The</a:t>
            </a:r>
            <a:r>
              <a:rPr lang="en-US" sz="1400" spc="-30" dirty="0">
                <a:effectLst/>
                <a:latin typeface="Tahoma" panose="020B0604030504040204" pitchFamily="34" charset="0"/>
                <a:ea typeface="Tahoma" panose="020B0604030504040204" pitchFamily="34" charset="0"/>
                <a:cs typeface="Tahoma" panose="020B0604030504040204" pitchFamily="34" charset="0"/>
              </a:rPr>
              <a:t> </a:t>
            </a:r>
            <a:r>
              <a:rPr lang="en-US" sz="1400" spc="-5" dirty="0">
                <a:effectLst/>
                <a:latin typeface="Tahoma" panose="020B0604030504040204" pitchFamily="34" charset="0"/>
                <a:ea typeface="Tahoma" panose="020B0604030504040204" pitchFamily="34" charset="0"/>
                <a:cs typeface="Tahoma" panose="020B0604030504040204" pitchFamily="34" charset="0"/>
              </a:rPr>
              <a:t>program’s</a:t>
            </a:r>
            <a:r>
              <a:rPr lang="en-US" sz="1400" spc="-35" dirty="0">
                <a:effectLst/>
                <a:latin typeface="Tahoma" panose="020B0604030504040204" pitchFamily="34" charset="0"/>
                <a:ea typeface="Tahoma" panose="020B0604030504040204" pitchFamily="34" charset="0"/>
                <a:cs typeface="Tahoma" panose="020B0604030504040204" pitchFamily="34" charset="0"/>
              </a:rPr>
              <a:t> </a:t>
            </a:r>
            <a:r>
              <a:rPr lang="en-US" sz="1400" spc="-5" dirty="0">
                <a:effectLst/>
                <a:latin typeface="Tahoma" panose="020B0604030504040204" pitchFamily="34" charset="0"/>
                <a:ea typeface="Tahoma" panose="020B0604030504040204" pitchFamily="34" charset="0"/>
                <a:cs typeface="Tahoma" panose="020B0604030504040204" pitchFamily="34" charset="0"/>
              </a:rPr>
              <a:t>quality</a:t>
            </a:r>
            <a:r>
              <a:rPr lang="en-US" sz="1400" spc="-15" dirty="0">
                <a:effectLst/>
                <a:latin typeface="Tahoma" panose="020B0604030504040204" pitchFamily="34" charset="0"/>
                <a:ea typeface="Tahoma" panose="020B0604030504040204" pitchFamily="34" charset="0"/>
                <a:cs typeface="Tahoma" panose="020B0604030504040204" pitchFamily="34" charset="0"/>
              </a:rPr>
              <a:t> </a:t>
            </a:r>
            <a:r>
              <a:rPr lang="en-US" sz="1400" spc="-5" dirty="0">
                <a:effectLst/>
                <a:latin typeface="Tahoma" panose="020B0604030504040204" pitchFamily="34" charset="0"/>
                <a:ea typeface="Tahoma" panose="020B0604030504040204" pitchFamily="34" charset="0"/>
                <a:cs typeface="Tahoma" panose="020B0604030504040204" pitchFamily="34" charset="0"/>
              </a:rPr>
              <a:t>assurance</a:t>
            </a:r>
            <a:r>
              <a:rPr lang="en-US" sz="1400" spc="-35" dirty="0">
                <a:effectLst/>
                <a:latin typeface="Tahoma" panose="020B0604030504040204" pitchFamily="34" charset="0"/>
                <a:ea typeface="Tahoma" panose="020B0604030504040204" pitchFamily="34" charset="0"/>
                <a:cs typeface="Tahoma" panose="020B0604030504040204" pitchFamily="34" charset="0"/>
              </a:rPr>
              <a:t> </a:t>
            </a:r>
            <a:r>
              <a:rPr lang="en-US" sz="1400" spc="-5" dirty="0">
                <a:effectLst/>
                <a:latin typeface="Tahoma" panose="020B0604030504040204" pitchFamily="34" charset="0"/>
                <a:ea typeface="Tahoma" panose="020B0604030504040204" pitchFamily="34" charset="0"/>
                <a:cs typeface="Tahoma" panose="020B0604030504040204" pitchFamily="34" charset="0"/>
              </a:rPr>
              <a:t>manual</a:t>
            </a:r>
            <a:r>
              <a:rPr lang="en-US" sz="1400" spc="-20" dirty="0">
                <a:effectLst/>
                <a:latin typeface="Tahoma" panose="020B0604030504040204" pitchFamily="34" charset="0"/>
                <a:ea typeface="Tahoma" panose="020B0604030504040204" pitchFamily="34" charset="0"/>
                <a:cs typeface="Tahoma" panose="020B0604030504040204" pitchFamily="34" charset="0"/>
              </a:rPr>
              <a:t> </a:t>
            </a:r>
            <a:r>
              <a:rPr lang="en-US" sz="1400" spc="-5" dirty="0">
                <a:effectLst/>
                <a:latin typeface="Tahoma" panose="020B0604030504040204" pitchFamily="34" charset="0"/>
                <a:ea typeface="Tahoma" panose="020B0604030504040204" pitchFamily="34" charset="0"/>
                <a:cs typeface="Tahoma" panose="020B0604030504040204" pitchFamily="34" charset="0"/>
              </a:rPr>
              <a:t>or</a:t>
            </a:r>
            <a:r>
              <a:rPr lang="en-US" sz="1400" spc="-35" dirty="0">
                <a:effectLst/>
                <a:latin typeface="Tahoma" panose="020B0604030504040204" pitchFamily="34" charset="0"/>
                <a:ea typeface="Tahoma" panose="020B0604030504040204" pitchFamily="34" charset="0"/>
                <a:cs typeface="Tahoma" panose="020B0604030504040204" pitchFamily="34" charset="0"/>
              </a:rPr>
              <a:t> </a:t>
            </a:r>
            <a:r>
              <a:rPr lang="en-US" sz="1400" spc="-5" dirty="0">
                <a:effectLst/>
                <a:latin typeface="Tahoma" panose="020B0604030504040204" pitchFamily="34" charset="0"/>
                <a:ea typeface="Tahoma" panose="020B0604030504040204" pitchFamily="34" charset="0"/>
                <a:cs typeface="Tahoma" panose="020B0604030504040204" pitchFamily="34" charset="0"/>
              </a:rPr>
              <a:t>supporting</a:t>
            </a:r>
            <a:r>
              <a:rPr lang="en-US" sz="1400" spc="-25" dirty="0">
                <a:effectLst/>
                <a:latin typeface="Tahoma" panose="020B0604030504040204" pitchFamily="34" charset="0"/>
                <a:ea typeface="Tahoma" panose="020B0604030504040204" pitchFamily="34" charset="0"/>
                <a:cs typeface="Tahoma" panose="020B0604030504040204" pitchFamily="34" charset="0"/>
              </a:rPr>
              <a:t> </a:t>
            </a:r>
            <a:r>
              <a:rPr lang="en-US" sz="1400" spc="-5" dirty="0">
                <a:effectLst/>
                <a:latin typeface="Tahoma" panose="020B0604030504040204" pitchFamily="34" charset="0"/>
                <a:ea typeface="Tahoma" panose="020B0604030504040204" pitchFamily="34" charset="0"/>
                <a:cs typeface="Tahoma" panose="020B0604030504040204" pitchFamily="34" charset="0"/>
              </a:rPr>
              <a:t>documentation</a:t>
            </a:r>
            <a:r>
              <a:rPr lang="en-US" sz="1400" spc="-30" dirty="0">
                <a:effectLst/>
                <a:latin typeface="Tahoma" panose="020B0604030504040204" pitchFamily="34" charset="0"/>
                <a:ea typeface="Tahoma" panose="020B0604030504040204" pitchFamily="34" charset="0"/>
                <a:cs typeface="Tahoma" panose="020B0604030504040204" pitchFamily="34" charset="0"/>
              </a:rPr>
              <a:t> </a:t>
            </a:r>
            <a:r>
              <a:rPr lang="en-US" sz="1400" spc="-5" dirty="0">
                <a:effectLst/>
                <a:latin typeface="Tahoma" panose="020B0604030504040204" pitchFamily="34" charset="0"/>
                <a:ea typeface="Tahoma" panose="020B0604030504040204" pitchFamily="34" charset="0"/>
                <a:cs typeface="Tahoma" panose="020B0604030504040204" pitchFamily="34" charset="0"/>
              </a:rPr>
              <a:t>shall</a:t>
            </a:r>
            <a:r>
              <a:rPr lang="en-US" sz="1400" spc="-20" dirty="0">
                <a:effectLst/>
                <a:latin typeface="Tahoma" panose="020B0604030504040204" pitchFamily="34" charset="0"/>
                <a:ea typeface="Tahoma" panose="020B0604030504040204" pitchFamily="34" charset="0"/>
                <a:cs typeface="Tahoma" panose="020B0604030504040204" pitchFamily="34" charset="0"/>
              </a:rPr>
              <a:t> </a:t>
            </a:r>
            <a:r>
              <a:rPr lang="en-US" sz="1400" spc="-10" dirty="0">
                <a:effectLst/>
                <a:latin typeface="Tahoma" panose="020B0604030504040204" pitchFamily="34" charset="0"/>
                <a:ea typeface="Tahoma" panose="020B0604030504040204" pitchFamily="34" charset="0"/>
                <a:cs typeface="Tahoma" panose="020B0604030504040204" pitchFamily="34" charset="0"/>
              </a:rPr>
              <a:t>include</a:t>
            </a:r>
            <a:r>
              <a:rPr lang="en-US" sz="1400" dirty="0">
                <a:effectLst/>
                <a:latin typeface="Tahoma" panose="020B0604030504040204" pitchFamily="34" charset="0"/>
                <a:ea typeface="Tahoma" panose="020B0604030504040204" pitchFamily="34" charset="0"/>
                <a:cs typeface="Tahoma" panose="020B0604030504040204" pitchFamily="34" charset="0"/>
              </a:rPr>
              <a:t> </a:t>
            </a:r>
          </a:p>
          <a:p>
            <a:pPr marL="742950" marR="0" lvl="1" indent="-285750">
              <a:spcBef>
                <a:spcPts val="5"/>
              </a:spcBef>
              <a:spcAft>
                <a:spcPts val="0"/>
              </a:spcAft>
              <a:buSzPts val="1100"/>
              <a:buFont typeface="Symbol" panose="05050102010706020507" pitchFamily="18" charset="2"/>
              <a:buChar char=""/>
              <a:tabLst>
                <a:tab pos="1104265" algn="l"/>
                <a:tab pos="1104900" algn="l"/>
              </a:tabLst>
            </a:pPr>
            <a:r>
              <a:rPr lang="en-US" sz="1400" dirty="0">
                <a:effectLst/>
                <a:latin typeface="Tahoma" panose="020B0604030504040204" pitchFamily="34" charset="0"/>
                <a:ea typeface="Tahoma" panose="020B0604030504040204" pitchFamily="34" charset="0"/>
                <a:cs typeface="Tahoma" panose="020B0604030504040204" pitchFamily="34" charset="0"/>
              </a:rPr>
              <a:t>A</a:t>
            </a:r>
            <a:r>
              <a:rPr lang="en-US" sz="1400" spc="-20" dirty="0">
                <a:effectLst/>
                <a:latin typeface="Tahoma" panose="020B0604030504040204" pitchFamily="34" charset="0"/>
                <a:ea typeface="Tahoma" panose="020B0604030504040204" pitchFamily="34" charset="0"/>
                <a:cs typeface="Tahoma" panose="020B0604030504040204" pitchFamily="34" charset="0"/>
              </a:rPr>
              <a:t> </a:t>
            </a:r>
            <a:r>
              <a:rPr lang="en-US" sz="1400" dirty="0">
                <a:effectLst/>
                <a:latin typeface="Tahoma" panose="020B0604030504040204" pitchFamily="34" charset="0"/>
                <a:ea typeface="Tahoma" panose="020B0604030504040204" pitchFamily="34" charset="0"/>
                <a:cs typeface="Tahoma" panose="020B0604030504040204" pitchFamily="34" charset="0"/>
              </a:rPr>
              <a:t>statement</a:t>
            </a:r>
            <a:r>
              <a:rPr lang="en-US" sz="1400" spc="-25" dirty="0">
                <a:effectLst/>
                <a:latin typeface="Tahoma" panose="020B0604030504040204" pitchFamily="34" charset="0"/>
                <a:ea typeface="Tahoma" panose="020B0604030504040204" pitchFamily="34" charset="0"/>
                <a:cs typeface="Tahoma" panose="020B0604030504040204" pitchFamily="34" charset="0"/>
              </a:rPr>
              <a:t> </a:t>
            </a:r>
            <a:r>
              <a:rPr lang="en-US" sz="1400" dirty="0">
                <a:effectLst/>
                <a:latin typeface="Tahoma" panose="020B0604030504040204" pitchFamily="34" charset="0"/>
                <a:ea typeface="Tahoma" panose="020B0604030504040204" pitchFamily="34" charset="0"/>
                <a:cs typeface="Tahoma" panose="020B0604030504040204" pitchFamily="34" charset="0"/>
              </a:rPr>
              <a:t>of</a:t>
            </a:r>
            <a:r>
              <a:rPr lang="en-US" sz="1400" spc="-15" dirty="0">
                <a:effectLst/>
                <a:latin typeface="Tahoma" panose="020B0604030504040204" pitchFamily="34" charset="0"/>
                <a:ea typeface="Tahoma" panose="020B0604030504040204" pitchFamily="34" charset="0"/>
                <a:cs typeface="Tahoma" panose="020B0604030504040204" pitchFamily="34" charset="0"/>
              </a:rPr>
              <a:t> </a:t>
            </a:r>
            <a:r>
              <a:rPr lang="en-US" sz="1400" dirty="0">
                <a:effectLst/>
                <a:latin typeface="Tahoma" panose="020B0604030504040204" pitchFamily="34" charset="0"/>
                <a:ea typeface="Tahoma" panose="020B0604030504040204" pitchFamily="34" charset="0"/>
                <a:cs typeface="Tahoma" panose="020B0604030504040204" pitchFamily="34" charset="0"/>
              </a:rPr>
              <a:t>quality</a:t>
            </a:r>
            <a:r>
              <a:rPr lang="en-US" sz="1400" spc="-25" dirty="0">
                <a:effectLst/>
                <a:latin typeface="Tahoma" panose="020B0604030504040204" pitchFamily="34" charset="0"/>
                <a:ea typeface="Tahoma" panose="020B0604030504040204" pitchFamily="34" charset="0"/>
                <a:cs typeface="Tahoma" panose="020B0604030504040204" pitchFamily="34" charset="0"/>
              </a:rPr>
              <a:t> </a:t>
            </a:r>
            <a:r>
              <a:rPr lang="en-US" sz="1400" dirty="0">
                <a:effectLst/>
                <a:latin typeface="Tahoma" panose="020B0604030504040204" pitchFamily="34" charset="0"/>
                <a:ea typeface="Tahoma" panose="020B0604030504040204" pitchFamily="34" charset="0"/>
                <a:cs typeface="Tahoma" panose="020B0604030504040204" pitchFamily="34" charset="0"/>
              </a:rPr>
              <a:t>policy</a:t>
            </a:r>
            <a:r>
              <a:rPr lang="en-US" sz="1400" spc="-10" dirty="0">
                <a:effectLst/>
                <a:latin typeface="Tahoma" panose="020B0604030504040204" pitchFamily="34" charset="0"/>
                <a:ea typeface="Tahoma" panose="020B0604030504040204" pitchFamily="34" charset="0"/>
                <a:cs typeface="Tahoma" panose="020B0604030504040204" pitchFamily="34" charset="0"/>
              </a:rPr>
              <a:t> </a:t>
            </a:r>
            <a:r>
              <a:rPr lang="en-US" sz="1400" dirty="0">
                <a:effectLst/>
                <a:latin typeface="Tahoma" panose="020B0604030504040204" pitchFamily="34" charset="0"/>
                <a:ea typeface="Tahoma" panose="020B0604030504040204" pitchFamily="34" charset="0"/>
                <a:cs typeface="Tahoma" panose="020B0604030504040204" pitchFamily="34" charset="0"/>
              </a:rPr>
              <a:t>and</a:t>
            </a:r>
            <a:r>
              <a:rPr lang="en-US" sz="1400" spc="-20" dirty="0">
                <a:effectLst/>
                <a:latin typeface="Tahoma" panose="020B0604030504040204" pitchFamily="34" charset="0"/>
                <a:ea typeface="Tahoma" panose="020B0604030504040204" pitchFamily="34" charset="0"/>
                <a:cs typeface="Tahoma" panose="020B0604030504040204" pitchFamily="34" charset="0"/>
              </a:rPr>
              <a:t> </a:t>
            </a:r>
            <a:r>
              <a:rPr lang="en-US" sz="1400" dirty="0">
                <a:effectLst/>
                <a:latin typeface="Tahoma" panose="020B0604030504040204" pitchFamily="34" charset="0"/>
                <a:ea typeface="Tahoma" panose="020B0604030504040204" pitchFamily="34" charset="0"/>
                <a:cs typeface="Tahoma" panose="020B0604030504040204" pitchFamily="34" charset="0"/>
              </a:rPr>
              <a:t>quality</a:t>
            </a:r>
            <a:r>
              <a:rPr lang="en-US" sz="1400" spc="-10" dirty="0">
                <a:effectLst/>
                <a:latin typeface="Tahoma" panose="020B0604030504040204" pitchFamily="34" charset="0"/>
                <a:ea typeface="Tahoma" panose="020B0604030504040204" pitchFamily="34" charset="0"/>
                <a:cs typeface="Tahoma" panose="020B0604030504040204" pitchFamily="34" charset="0"/>
              </a:rPr>
              <a:t> objectives;</a:t>
            </a:r>
            <a:endParaRPr lang="en-US" sz="1400" dirty="0">
              <a:effectLst/>
              <a:latin typeface="Tahoma" panose="020B0604030504040204" pitchFamily="34" charset="0"/>
              <a:ea typeface="Tahoma" panose="020B0604030504040204" pitchFamily="34" charset="0"/>
              <a:cs typeface="Tahoma" panose="020B0604030504040204" pitchFamily="34" charset="0"/>
            </a:endParaRPr>
          </a:p>
          <a:p>
            <a:pPr marL="742950" marR="0" lvl="1" indent="-285750">
              <a:spcBef>
                <a:spcPts val="1200"/>
              </a:spcBef>
              <a:spcAft>
                <a:spcPts val="0"/>
              </a:spcAft>
              <a:buSzPts val="1100"/>
              <a:buFont typeface="Symbol" panose="05050102010706020507" pitchFamily="18" charset="2"/>
              <a:buChar char=""/>
              <a:tabLst>
                <a:tab pos="1104265" algn="l"/>
                <a:tab pos="1104900" algn="l"/>
              </a:tabLst>
            </a:pPr>
            <a:r>
              <a:rPr lang="en-US" sz="1400" dirty="0">
                <a:effectLst/>
                <a:latin typeface="Tahoma" panose="020B0604030504040204" pitchFamily="34" charset="0"/>
                <a:ea typeface="Tahoma" panose="020B0604030504040204" pitchFamily="34" charset="0"/>
                <a:cs typeface="Tahoma" panose="020B0604030504040204" pitchFamily="34" charset="0"/>
              </a:rPr>
              <a:t>Documented</a:t>
            </a:r>
            <a:r>
              <a:rPr lang="en-US" sz="1400" spc="-35" dirty="0">
                <a:effectLst/>
                <a:latin typeface="Tahoma" panose="020B0604030504040204" pitchFamily="34" charset="0"/>
                <a:ea typeface="Tahoma" panose="020B0604030504040204" pitchFamily="34" charset="0"/>
                <a:cs typeface="Tahoma" panose="020B0604030504040204" pitchFamily="34" charset="0"/>
              </a:rPr>
              <a:t> </a:t>
            </a:r>
            <a:r>
              <a:rPr lang="en-US" sz="1400" dirty="0">
                <a:effectLst/>
                <a:latin typeface="Tahoma" panose="020B0604030504040204" pitchFamily="34" charset="0"/>
                <a:ea typeface="Tahoma" panose="020B0604030504040204" pitchFamily="34" charset="0"/>
                <a:cs typeface="Tahoma" panose="020B0604030504040204" pitchFamily="34" charset="0"/>
              </a:rPr>
              <a:t>processes,</a:t>
            </a:r>
            <a:r>
              <a:rPr lang="en-US" sz="1400" spc="-25" dirty="0">
                <a:effectLst/>
                <a:latin typeface="Tahoma" panose="020B0604030504040204" pitchFamily="34" charset="0"/>
                <a:ea typeface="Tahoma" panose="020B0604030504040204" pitchFamily="34" charset="0"/>
                <a:cs typeface="Tahoma" panose="020B0604030504040204" pitchFamily="34" charset="0"/>
              </a:rPr>
              <a:t> </a:t>
            </a:r>
            <a:r>
              <a:rPr lang="en-US" sz="1400" dirty="0">
                <a:effectLst/>
                <a:latin typeface="Tahoma" panose="020B0604030504040204" pitchFamily="34" charset="0"/>
                <a:ea typeface="Tahoma" panose="020B0604030504040204" pitchFamily="34" charset="0"/>
                <a:cs typeface="Tahoma" panose="020B0604030504040204" pitchFamily="34" charset="0"/>
              </a:rPr>
              <a:t>procedures,</a:t>
            </a:r>
            <a:r>
              <a:rPr lang="en-US" sz="1400" spc="-30" dirty="0">
                <a:effectLst/>
                <a:latin typeface="Tahoma" panose="020B0604030504040204" pitchFamily="34" charset="0"/>
                <a:ea typeface="Tahoma" panose="020B0604030504040204" pitchFamily="34" charset="0"/>
                <a:cs typeface="Tahoma" panose="020B0604030504040204" pitchFamily="34" charset="0"/>
              </a:rPr>
              <a:t> </a:t>
            </a:r>
            <a:r>
              <a:rPr lang="en-US" sz="1400" dirty="0">
                <a:effectLst/>
                <a:latin typeface="Tahoma" panose="020B0604030504040204" pitchFamily="34" charset="0"/>
                <a:ea typeface="Tahoma" panose="020B0604030504040204" pitchFamily="34" charset="0"/>
                <a:cs typeface="Tahoma" panose="020B0604030504040204" pitchFamily="34" charset="0"/>
              </a:rPr>
              <a:t>and</a:t>
            </a:r>
            <a:r>
              <a:rPr lang="en-US" sz="1400" spc="-30" dirty="0">
                <a:effectLst/>
                <a:latin typeface="Tahoma" panose="020B0604030504040204" pitchFamily="34" charset="0"/>
                <a:ea typeface="Tahoma" panose="020B0604030504040204" pitchFamily="34" charset="0"/>
                <a:cs typeface="Tahoma" panose="020B0604030504040204" pitchFamily="34" charset="0"/>
              </a:rPr>
              <a:t> </a:t>
            </a:r>
            <a:r>
              <a:rPr lang="en-US" sz="1400" spc="-10" dirty="0">
                <a:effectLst/>
                <a:latin typeface="Tahoma" panose="020B0604030504040204" pitchFamily="34" charset="0"/>
                <a:ea typeface="Tahoma" panose="020B0604030504040204" pitchFamily="34" charset="0"/>
                <a:cs typeface="Tahoma" panose="020B0604030504040204" pitchFamily="34" charset="0"/>
              </a:rPr>
              <a:t>instructions;</a:t>
            </a:r>
            <a:endParaRPr lang="en-US" sz="1400" dirty="0">
              <a:effectLst/>
              <a:latin typeface="Tahoma" panose="020B0604030504040204" pitchFamily="34" charset="0"/>
              <a:ea typeface="Tahoma" panose="020B0604030504040204" pitchFamily="34" charset="0"/>
              <a:cs typeface="Tahoma" panose="020B0604030504040204" pitchFamily="34" charset="0"/>
            </a:endParaRPr>
          </a:p>
          <a:p>
            <a:pPr marL="742950" marR="0" lvl="1" indent="-285750">
              <a:spcBef>
                <a:spcPts val="1205"/>
              </a:spcBef>
              <a:spcAft>
                <a:spcPts val="0"/>
              </a:spcAft>
              <a:buSzPts val="1100"/>
              <a:buFont typeface="Symbol" panose="05050102010706020507" pitchFamily="18" charset="2"/>
              <a:buChar char=""/>
              <a:tabLst>
                <a:tab pos="1104265" algn="l"/>
                <a:tab pos="1105535" algn="l"/>
              </a:tabLst>
            </a:pPr>
            <a:r>
              <a:rPr lang="en-US" sz="1400" dirty="0">
                <a:effectLst/>
                <a:latin typeface="Tahoma" panose="020B0604030504040204" pitchFamily="34" charset="0"/>
                <a:ea typeface="Tahoma" panose="020B0604030504040204" pitchFamily="34" charset="0"/>
                <a:cs typeface="Tahoma" panose="020B0604030504040204" pitchFamily="34" charset="0"/>
              </a:rPr>
              <a:t>Documents</a:t>
            </a:r>
            <a:r>
              <a:rPr lang="en-US" sz="1400" spc="-35" dirty="0">
                <a:effectLst/>
                <a:latin typeface="Tahoma" panose="020B0604030504040204" pitchFamily="34" charset="0"/>
                <a:ea typeface="Tahoma" panose="020B0604030504040204" pitchFamily="34" charset="0"/>
                <a:cs typeface="Tahoma" panose="020B0604030504040204" pitchFamily="34" charset="0"/>
              </a:rPr>
              <a:t> </a:t>
            </a:r>
            <a:r>
              <a:rPr lang="en-US" sz="1400" dirty="0">
                <a:effectLst/>
                <a:latin typeface="Tahoma" panose="020B0604030504040204" pitchFamily="34" charset="0"/>
                <a:ea typeface="Tahoma" panose="020B0604030504040204" pitchFamily="34" charset="0"/>
                <a:cs typeface="Tahoma" panose="020B0604030504040204" pitchFamily="34" charset="0"/>
              </a:rPr>
              <a:t>needed</a:t>
            </a:r>
            <a:r>
              <a:rPr lang="en-US" sz="1400" spc="-25" dirty="0">
                <a:effectLst/>
                <a:latin typeface="Tahoma" panose="020B0604030504040204" pitchFamily="34" charset="0"/>
                <a:ea typeface="Tahoma" panose="020B0604030504040204" pitchFamily="34" charset="0"/>
                <a:cs typeface="Tahoma" panose="020B0604030504040204" pitchFamily="34" charset="0"/>
              </a:rPr>
              <a:t> </a:t>
            </a:r>
            <a:r>
              <a:rPr lang="en-US" sz="1400" dirty="0">
                <a:effectLst/>
                <a:latin typeface="Tahoma" panose="020B0604030504040204" pitchFamily="34" charset="0"/>
                <a:ea typeface="Tahoma" panose="020B0604030504040204" pitchFamily="34" charset="0"/>
                <a:cs typeface="Tahoma" panose="020B0604030504040204" pitchFamily="34" charset="0"/>
              </a:rPr>
              <a:t>to</a:t>
            </a:r>
            <a:r>
              <a:rPr lang="en-US" sz="1400" spc="-30" dirty="0">
                <a:effectLst/>
                <a:latin typeface="Tahoma" panose="020B0604030504040204" pitchFamily="34" charset="0"/>
                <a:ea typeface="Tahoma" panose="020B0604030504040204" pitchFamily="34" charset="0"/>
                <a:cs typeface="Tahoma" panose="020B0604030504040204" pitchFamily="34" charset="0"/>
              </a:rPr>
              <a:t> </a:t>
            </a:r>
            <a:r>
              <a:rPr lang="en-US" sz="1400" dirty="0">
                <a:effectLst/>
                <a:latin typeface="Tahoma" panose="020B0604030504040204" pitchFamily="34" charset="0"/>
                <a:ea typeface="Tahoma" panose="020B0604030504040204" pitchFamily="34" charset="0"/>
                <a:cs typeface="Tahoma" panose="020B0604030504040204" pitchFamily="34" charset="0"/>
              </a:rPr>
              <a:t>ensure</a:t>
            </a:r>
            <a:r>
              <a:rPr lang="en-US" sz="1400" spc="-15" dirty="0">
                <a:effectLst/>
                <a:latin typeface="Tahoma" panose="020B0604030504040204" pitchFamily="34" charset="0"/>
                <a:ea typeface="Tahoma" panose="020B0604030504040204" pitchFamily="34" charset="0"/>
                <a:cs typeface="Tahoma" panose="020B0604030504040204" pitchFamily="34" charset="0"/>
              </a:rPr>
              <a:t> </a:t>
            </a:r>
            <a:r>
              <a:rPr lang="en-US" sz="1400" dirty="0">
                <a:effectLst/>
                <a:latin typeface="Tahoma" panose="020B0604030504040204" pitchFamily="34" charset="0"/>
                <a:ea typeface="Tahoma" panose="020B0604030504040204" pitchFamily="34" charset="0"/>
                <a:cs typeface="Tahoma" panose="020B0604030504040204" pitchFamily="34" charset="0"/>
              </a:rPr>
              <a:t>effective</a:t>
            </a:r>
            <a:r>
              <a:rPr lang="en-US" sz="1400" spc="-20" dirty="0">
                <a:effectLst/>
                <a:latin typeface="Tahoma" panose="020B0604030504040204" pitchFamily="34" charset="0"/>
                <a:ea typeface="Tahoma" panose="020B0604030504040204" pitchFamily="34" charset="0"/>
                <a:cs typeface="Tahoma" panose="020B0604030504040204" pitchFamily="34" charset="0"/>
              </a:rPr>
              <a:t> </a:t>
            </a:r>
            <a:r>
              <a:rPr lang="en-US" sz="1400" dirty="0">
                <a:effectLst/>
                <a:latin typeface="Tahoma" panose="020B0604030504040204" pitchFamily="34" charset="0"/>
                <a:ea typeface="Tahoma" panose="020B0604030504040204" pitchFamily="34" charset="0"/>
                <a:cs typeface="Tahoma" panose="020B0604030504040204" pitchFamily="34" charset="0"/>
              </a:rPr>
              <a:t>planning,</a:t>
            </a:r>
            <a:r>
              <a:rPr lang="en-US" sz="1400" spc="-20" dirty="0">
                <a:effectLst/>
                <a:latin typeface="Tahoma" panose="020B0604030504040204" pitchFamily="34" charset="0"/>
                <a:ea typeface="Tahoma" panose="020B0604030504040204" pitchFamily="34" charset="0"/>
                <a:cs typeface="Tahoma" panose="020B0604030504040204" pitchFamily="34" charset="0"/>
              </a:rPr>
              <a:t> </a:t>
            </a:r>
            <a:r>
              <a:rPr lang="en-US" sz="1400" dirty="0">
                <a:effectLst/>
                <a:latin typeface="Tahoma" panose="020B0604030504040204" pitchFamily="34" charset="0"/>
                <a:ea typeface="Tahoma" panose="020B0604030504040204" pitchFamily="34" charset="0"/>
                <a:cs typeface="Tahoma" panose="020B0604030504040204" pitchFamily="34" charset="0"/>
              </a:rPr>
              <a:t>operation,</a:t>
            </a:r>
            <a:r>
              <a:rPr lang="en-US" sz="1400" spc="-25" dirty="0">
                <a:effectLst/>
                <a:latin typeface="Tahoma" panose="020B0604030504040204" pitchFamily="34" charset="0"/>
                <a:ea typeface="Tahoma" panose="020B0604030504040204" pitchFamily="34" charset="0"/>
                <a:cs typeface="Tahoma" panose="020B0604030504040204" pitchFamily="34" charset="0"/>
              </a:rPr>
              <a:t> </a:t>
            </a:r>
            <a:r>
              <a:rPr lang="en-US" sz="1400" dirty="0">
                <a:effectLst/>
                <a:latin typeface="Tahoma" panose="020B0604030504040204" pitchFamily="34" charset="0"/>
                <a:ea typeface="Tahoma" panose="020B0604030504040204" pitchFamily="34" charset="0"/>
                <a:cs typeface="Tahoma" panose="020B0604030504040204" pitchFamily="34" charset="0"/>
              </a:rPr>
              <a:t>and</a:t>
            </a:r>
            <a:r>
              <a:rPr lang="en-US" sz="1400" spc="-35" dirty="0">
                <a:effectLst/>
                <a:latin typeface="Tahoma" panose="020B0604030504040204" pitchFamily="34" charset="0"/>
                <a:ea typeface="Tahoma" panose="020B0604030504040204" pitchFamily="34" charset="0"/>
                <a:cs typeface="Tahoma" panose="020B0604030504040204" pitchFamily="34" charset="0"/>
              </a:rPr>
              <a:t> </a:t>
            </a:r>
            <a:r>
              <a:rPr lang="en-US" sz="1400" dirty="0">
                <a:effectLst/>
                <a:latin typeface="Tahoma" panose="020B0604030504040204" pitchFamily="34" charset="0"/>
                <a:ea typeface="Tahoma" panose="020B0604030504040204" pitchFamily="34" charset="0"/>
                <a:cs typeface="Tahoma" panose="020B0604030504040204" pitchFamily="34" charset="0"/>
              </a:rPr>
              <a:t>control</a:t>
            </a:r>
            <a:r>
              <a:rPr lang="en-US" sz="1400" spc="-35" dirty="0">
                <a:effectLst/>
                <a:latin typeface="Tahoma" panose="020B0604030504040204" pitchFamily="34" charset="0"/>
                <a:ea typeface="Tahoma" panose="020B0604030504040204" pitchFamily="34" charset="0"/>
                <a:cs typeface="Tahoma" panose="020B0604030504040204" pitchFamily="34" charset="0"/>
              </a:rPr>
              <a:t> </a:t>
            </a:r>
            <a:r>
              <a:rPr lang="en-US" sz="1400" dirty="0">
                <a:effectLst/>
                <a:latin typeface="Tahoma" panose="020B0604030504040204" pitchFamily="34" charset="0"/>
                <a:ea typeface="Tahoma" panose="020B0604030504040204" pitchFamily="34" charset="0"/>
                <a:cs typeface="Tahoma" panose="020B0604030504040204" pitchFamily="34" charset="0"/>
              </a:rPr>
              <a:t>of</a:t>
            </a:r>
            <a:r>
              <a:rPr lang="en-US" sz="1400" spc="-20" dirty="0">
                <a:effectLst/>
                <a:latin typeface="Tahoma" panose="020B0604030504040204" pitchFamily="34" charset="0"/>
                <a:ea typeface="Tahoma" panose="020B0604030504040204" pitchFamily="34" charset="0"/>
                <a:cs typeface="Tahoma" panose="020B0604030504040204" pitchFamily="34" charset="0"/>
              </a:rPr>
              <a:t> </a:t>
            </a:r>
            <a:r>
              <a:rPr lang="en-US" sz="1400" spc="-10" dirty="0">
                <a:effectLst/>
                <a:latin typeface="Tahoma" panose="020B0604030504040204" pitchFamily="34" charset="0"/>
                <a:ea typeface="Tahoma" panose="020B0604030504040204" pitchFamily="34" charset="0"/>
                <a:cs typeface="Tahoma" panose="020B0604030504040204" pitchFamily="34" charset="0"/>
              </a:rPr>
              <a:t>processes;</a:t>
            </a:r>
            <a:endParaRPr lang="en-US" sz="1400" dirty="0">
              <a:effectLst/>
              <a:latin typeface="Tahoma" panose="020B0604030504040204" pitchFamily="34" charset="0"/>
              <a:ea typeface="Tahoma" panose="020B0604030504040204" pitchFamily="34" charset="0"/>
              <a:cs typeface="Tahoma" panose="020B0604030504040204" pitchFamily="34" charset="0"/>
            </a:endParaRPr>
          </a:p>
          <a:p>
            <a:pPr marL="742950" marR="0" lvl="1" indent="-285750">
              <a:spcBef>
                <a:spcPts val="1200"/>
              </a:spcBef>
              <a:spcAft>
                <a:spcPts val="0"/>
              </a:spcAft>
              <a:buSzPts val="1100"/>
              <a:buFont typeface="Symbol" panose="05050102010706020507" pitchFamily="18" charset="2"/>
              <a:buChar char=""/>
              <a:tabLst>
                <a:tab pos="1104265" algn="l"/>
                <a:tab pos="1105535" algn="l"/>
              </a:tabLst>
            </a:pPr>
            <a:r>
              <a:rPr lang="en-US" sz="1400" dirty="0">
                <a:effectLst/>
                <a:latin typeface="Tahoma" panose="020B0604030504040204" pitchFamily="34" charset="0"/>
                <a:ea typeface="Tahoma" panose="020B0604030504040204" pitchFamily="34" charset="0"/>
                <a:cs typeface="Tahoma" panose="020B0604030504040204" pitchFamily="34" charset="0"/>
              </a:rPr>
              <a:t>Records</a:t>
            </a:r>
            <a:r>
              <a:rPr lang="en-US" sz="1400" spc="-35" dirty="0">
                <a:effectLst/>
                <a:latin typeface="Tahoma" panose="020B0604030504040204" pitchFamily="34" charset="0"/>
                <a:ea typeface="Tahoma" panose="020B0604030504040204" pitchFamily="34" charset="0"/>
                <a:cs typeface="Tahoma" panose="020B0604030504040204" pitchFamily="34" charset="0"/>
              </a:rPr>
              <a:t> </a:t>
            </a:r>
            <a:r>
              <a:rPr lang="en-US" sz="1400" dirty="0">
                <a:effectLst/>
                <a:latin typeface="Tahoma" panose="020B0604030504040204" pitchFamily="34" charset="0"/>
                <a:ea typeface="Tahoma" panose="020B0604030504040204" pitchFamily="34" charset="0"/>
                <a:cs typeface="Tahoma" panose="020B0604030504040204" pitchFamily="34" charset="0"/>
              </a:rPr>
              <a:t>required</a:t>
            </a:r>
            <a:r>
              <a:rPr lang="en-US" sz="1400" spc="-35" dirty="0">
                <a:effectLst/>
                <a:latin typeface="Tahoma" panose="020B0604030504040204" pitchFamily="34" charset="0"/>
                <a:ea typeface="Tahoma" panose="020B0604030504040204" pitchFamily="34" charset="0"/>
                <a:cs typeface="Tahoma" panose="020B0604030504040204" pitchFamily="34" charset="0"/>
              </a:rPr>
              <a:t> </a:t>
            </a:r>
            <a:r>
              <a:rPr lang="en-US" sz="1400" dirty="0">
                <a:effectLst/>
                <a:latin typeface="Tahoma" panose="020B0604030504040204" pitchFamily="34" charset="0"/>
                <a:ea typeface="Tahoma" panose="020B0604030504040204" pitchFamily="34" charset="0"/>
                <a:cs typeface="Tahoma" panose="020B0604030504040204" pitchFamily="34" charset="0"/>
              </a:rPr>
              <a:t>to</a:t>
            </a:r>
            <a:r>
              <a:rPr lang="en-US" sz="1400" spc="-25" dirty="0">
                <a:effectLst/>
                <a:latin typeface="Tahoma" panose="020B0604030504040204" pitchFamily="34" charset="0"/>
                <a:ea typeface="Tahoma" panose="020B0604030504040204" pitchFamily="34" charset="0"/>
                <a:cs typeface="Tahoma" panose="020B0604030504040204" pitchFamily="34" charset="0"/>
              </a:rPr>
              <a:t> </a:t>
            </a:r>
            <a:r>
              <a:rPr lang="en-US" sz="1400" dirty="0">
                <a:effectLst/>
                <a:latin typeface="Tahoma" panose="020B0604030504040204" pitchFamily="34" charset="0"/>
                <a:ea typeface="Tahoma" panose="020B0604030504040204" pitchFamily="34" charset="0"/>
                <a:cs typeface="Tahoma" panose="020B0604030504040204" pitchFamily="34" charset="0"/>
              </a:rPr>
              <a:t>demonstrate</a:t>
            </a:r>
            <a:r>
              <a:rPr lang="en-US" sz="1400" spc="-30" dirty="0">
                <a:effectLst/>
                <a:latin typeface="Tahoma" panose="020B0604030504040204" pitchFamily="34" charset="0"/>
                <a:ea typeface="Tahoma" panose="020B0604030504040204" pitchFamily="34" charset="0"/>
                <a:cs typeface="Tahoma" panose="020B0604030504040204" pitchFamily="34" charset="0"/>
              </a:rPr>
              <a:t> </a:t>
            </a:r>
            <a:r>
              <a:rPr lang="en-US" sz="1400" dirty="0">
                <a:effectLst/>
                <a:latin typeface="Tahoma" panose="020B0604030504040204" pitchFamily="34" charset="0"/>
                <a:ea typeface="Tahoma" panose="020B0604030504040204" pitchFamily="34" charset="0"/>
                <a:cs typeface="Tahoma" panose="020B0604030504040204" pitchFamily="34" charset="0"/>
              </a:rPr>
              <a:t>compliance</a:t>
            </a:r>
            <a:r>
              <a:rPr lang="en-US" sz="1400" spc="-30" dirty="0">
                <a:effectLst/>
                <a:latin typeface="Tahoma" panose="020B0604030504040204" pitchFamily="34" charset="0"/>
                <a:ea typeface="Tahoma" panose="020B0604030504040204" pitchFamily="34" charset="0"/>
                <a:cs typeface="Tahoma" panose="020B0604030504040204" pitchFamily="34" charset="0"/>
              </a:rPr>
              <a:t> </a:t>
            </a:r>
            <a:r>
              <a:rPr lang="en-US" sz="1400" dirty="0">
                <a:effectLst/>
                <a:latin typeface="Tahoma" panose="020B0604030504040204" pitchFamily="34" charset="0"/>
                <a:ea typeface="Tahoma" panose="020B0604030504040204" pitchFamily="34" charset="0"/>
                <a:cs typeface="Tahoma" panose="020B0604030504040204" pitchFamily="34" charset="0"/>
              </a:rPr>
              <a:t>with</a:t>
            </a:r>
            <a:r>
              <a:rPr lang="en-US" sz="1400" spc="-35" dirty="0">
                <a:effectLst/>
                <a:latin typeface="Tahoma" panose="020B0604030504040204" pitchFamily="34" charset="0"/>
                <a:ea typeface="Tahoma" panose="020B0604030504040204" pitchFamily="34" charset="0"/>
                <a:cs typeface="Tahoma" panose="020B0604030504040204" pitchFamily="34" charset="0"/>
              </a:rPr>
              <a:t> </a:t>
            </a:r>
            <a:r>
              <a:rPr lang="en-US" sz="1400" dirty="0">
                <a:effectLst/>
                <a:latin typeface="Tahoma" panose="020B0604030504040204" pitchFamily="34" charset="0"/>
                <a:ea typeface="Tahoma" panose="020B0604030504040204" pitchFamily="34" charset="0"/>
                <a:cs typeface="Tahoma" panose="020B0604030504040204" pitchFamily="34" charset="0"/>
              </a:rPr>
              <a:t>the</a:t>
            </a:r>
            <a:r>
              <a:rPr lang="en-US" sz="1400" spc="-15" dirty="0">
                <a:effectLst/>
                <a:latin typeface="Tahoma" panose="020B0604030504040204" pitchFamily="34" charset="0"/>
                <a:ea typeface="Tahoma" panose="020B0604030504040204" pitchFamily="34" charset="0"/>
                <a:cs typeface="Tahoma" panose="020B0604030504040204" pitchFamily="34" charset="0"/>
              </a:rPr>
              <a:t> </a:t>
            </a:r>
            <a:r>
              <a:rPr lang="en-US" sz="1400" dirty="0">
                <a:effectLst/>
                <a:latin typeface="Tahoma" panose="020B0604030504040204" pitchFamily="34" charset="0"/>
                <a:ea typeface="Tahoma" panose="020B0604030504040204" pitchFamily="34" charset="0"/>
                <a:cs typeface="Tahoma" panose="020B0604030504040204" pitchFamily="34" charset="0"/>
              </a:rPr>
              <a:t>quality</a:t>
            </a:r>
            <a:r>
              <a:rPr lang="en-US" sz="1400" spc="-25" dirty="0">
                <a:effectLst/>
                <a:latin typeface="Tahoma" panose="020B0604030504040204" pitchFamily="34" charset="0"/>
                <a:ea typeface="Tahoma" panose="020B0604030504040204" pitchFamily="34" charset="0"/>
                <a:cs typeface="Tahoma" panose="020B0604030504040204" pitchFamily="34" charset="0"/>
              </a:rPr>
              <a:t> </a:t>
            </a:r>
            <a:r>
              <a:rPr lang="en-US" sz="1400" dirty="0">
                <a:effectLst/>
                <a:latin typeface="Tahoma" panose="020B0604030504040204" pitchFamily="34" charset="0"/>
                <a:ea typeface="Tahoma" panose="020B0604030504040204" pitchFamily="34" charset="0"/>
                <a:cs typeface="Tahoma" panose="020B0604030504040204" pitchFamily="34" charset="0"/>
              </a:rPr>
              <a:t>assurance</a:t>
            </a:r>
            <a:r>
              <a:rPr lang="en-US" sz="1400" spc="-15" dirty="0">
                <a:effectLst/>
                <a:latin typeface="Tahoma" panose="020B0604030504040204" pitchFamily="34" charset="0"/>
                <a:ea typeface="Tahoma" panose="020B0604030504040204" pitchFamily="34" charset="0"/>
                <a:cs typeface="Tahoma" panose="020B0604030504040204" pitchFamily="34" charset="0"/>
              </a:rPr>
              <a:t> </a:t>
            </a:r>
            <a:r>
              <a:rPr lang="en-US" sz="1400" spc="-10" dirty="0">
                <a:effectLst/>
                <a:latin typeface="Tahoma" panose="020B0604030504040204" pitchFamily="34" charset="0"/>
                <a:ea typeface="Tahoma" panose="020B0604030504040204" pitchFamily="34" charset="0"/>
                <a:cs typeface="Tahoma" panose="020B0604030504040204" pitchFamily="34" charset="0"/>
              </a:rPr>
              <a:t>program;</a:t>
            </a:r>
            <a:endParaRPr lang="en-US" sz="1400" dirty="0">
              <a:effectLst/>
              <a:latin typeface="Tahoma" panose="020B0604030504040204" pitchFamily="34" charset="0"/>
              <a:ea typeface="Tahoma" panose="020B0604030504040204" pitchFamily="34" charset="0"/>
              <a:cs typeface="Tahoma" panose="020B0604030504040204" pitchFamily="34" charset="0"/>
            </a:endParaRPr>
          </a:p>
          <a:p>
            <a:pPr marL="742950" marR="0" lvl="1" indent="-285750">
              <a:spcBef>
                <a:spcPts val="1195"/>
              </a:spcBef>
              <a:spcAft>
                <a:spcPts val="0"/>
              </a:spcAft>
              <a:buSzPts val="1100"/>
              <a:buFont typeface="Symbol" panose="05050102010706020507" pitchFamily="18" charset="2"/>
              <a:buChar char=""/>
              <a:tabLst>
                <a:tab pos="1104265" algn="l"/>
                <a:tab pos="1105535" algn="l"/>
              </a:tabLst>
            </a:pPr>
            <a:r>
              <a:rPr lang="en-US" sz="1400" dirty="0">
                <a:effectLst/>
                <a:latin typeface="Tahoma" panose="020B0604030504040204" pitchFamily="34" charset="0"/>
                <a:ea typeface="Tahoma" panose="020B0604030504040204" pitchFamily="34" charset="0"/>
                <a:cs typeface="Tahoma" panose="020B0604030504040204" pitchFamily="34" charset="0"/>
              </a:rPr>
              <a:t>Technical</a:t>
            </a:r>
            <a:r>
              <a:rPr lang="en-US" sz="1400" spc="-25" dirty="0">
                <a:effectLst/>
                <a:latin typeface="Tahoma" panose="020B0604030504040204" pitchFamily="34" charset="0"/>
                <a:ea typeface="Tahoma" panose="020B0604030504040204" pitchFamily="34" charset="0"/>
                <a:cs typeface="Tahoma" panose="020B0604030504040204" pitchFamily="34" charset="0"/>
              </a:rPr>
              <a:t> </a:t>
            </a:r>
            <a:r>
              <a:rPr lang="en-US" sz="1400" dirty="0">
                <a:effectLst/>
                <a:latin typeface="Tahoma" panose="020B0604030504040204" pitchFamily="34" charset="0"/>
                <a:ea typeface="Tahoma" panose="020B0604030504040204" pitchFamily="34" charset="0"/>
                <a:cs typeface="Tahoma" panose="020B0604030504040204" pitchFamily="34" charset="0"/>
              </a:rPr>
              <a:t>Basis</a:t>
            </a:r>
            <a:r>
              <a:rPr lang="en-US" sz="1400" spc="-20" dirty="0">
                <a:effectLst/>
                <a:latin typeface="Tahoma" panose="020B0604030504040204" pitchFamily="34" charset="0"/>
                <a:ea typeface="Tahoma" panose="020B0604030504040204" pitchFamily="34" charset="0"/>
                <a:cs typeface="Tahoma" panose="020B0604030504040204" pitchFamily="34" charset="0"/>
              </a:rPr>
              <a:t> </a:t>
            </a:r>
            <a:r>
              <a:rPr lang="en-US" sz="1400" spc="-10" dirty="0">
                <a:effectLst/>
                <a:latin typeface="Tahoma" panose="020B0604030504040204" pitchFamily="34" charset="0"/>
                <a:ea typeface="Tahoma" panose="020B0604030504040204" pitchFamily="34" charset="0"/>
                <a:cs typeface="Tahoma" panose="020B0604030504040204" pitchFamily="34" charset="0"/>
              </a:rPr>
              <a:t>Documentation;</a:t>
            </a:r>
            <a:endParaRPr lang="en-US" sz="1400" dirty="0">
              <a:effectLst/>
              <a:latin typeface="Tahoma" panose="020B0604030504040204" pitchFamily="34" charset="0"/>
              <a:ea typeface="Tahoma" panose="020B0604030504040204" pitchFamily="34" charset="0"/>
              <a:cs typeface="Tahoma" panose="020B0604030504040204" pitchFamily="34" charset="0"/>
            </a:endParaRPr>
          </a:p>
          <a:p>
            <a:pPr marL="742950" marR="0" lvl="1" indent="-285750">
              <a:spcBef>
                <a:spcPts val="1200"/>
              </a:spcBef>
              <a:spcAft>
                <a:spcPts val="0"/>
              </a:spcAft>
              <a:buSzPts val="1100"/>
              <a:buFont typeface="Symbol" panose="05050102010706020507" pitchFamily="18" charset="2"/>
              <a:buChar char=""/>
              <a:tabLst>
                <a:tab pos="1104900" algn="l"/>
                <a:tab pos="1105535" algn="l"/>
              </a:tabLst>
            </a:pPr>
            <a:r>
              <a:rPr lang="en-US" sz="1400" dirty="0">
                <a:effectLst/>
                <a:latin typeface="Tahoma" panose="020B0604030504040204" pitchFamily="34" charset="0"/>
                <a:ea typeface="Tahoma" panose="020B0604030504040204" pitchFamily="34" charset="0"/>
                <a:cs typeface="Tahoma" panose="020B0604030504040204" pitchFamily="34" charset="0"/>
              </a:rPr>
              <a:t>Training</a:t>
            </a:r>
            <a:r>
              <a:rPr lang="en-US" sz="1400" spc="-45" dirty="0">
                <a:effectLst/>
                <a:latin typeface="Tahoma" panose="020B0604030504040204" pitchFamily="34" charset="0"/>
                <a:ea typeface="Tahoma" panose="020B0604030504040204" pitchFamily="34" charset="0"/>
                <a:cs typeface="Tahoma" panose="020B0604030504040204" pitchFamily="34" charset="0"/>
              </a:rPr>
              <a:t> </a:t>
            </a:r>
            <a:r>
              <a:rPr lang="en-US" sz="1400" dirty="0">
                <a:effectLst/>
                <a:latin typeface="Tahoma" panose="020B0604030504040204" pitchFamily="34" charset="0"/>
                <a:ea typeface="Tahoma" panose="020B0604030504040204" pitchFamily="34" charset="0"/>
                <a:cs typeface="Tahoma" panose="020B0604030504040204" pitchFamily="34" charset="0"/>
              </a:rPr>
              <a:t>objectives</a:t>
            </a:r>
            <a:r>
              <a:rPr lang="en-US" sz="1400" spc="-25" dirty="0">
                <a:effectLst/>
                <a:latin typeface="Tahoma" panose="020B0604030504040204" pitchFamily="34" charset="0"/>
                <a:ea typeface="Tahoma" panose="020B0604030504040204" pitchFamily="34" charset="0"/>
                <a:cs typeface="Tahoma" panose="020B0604030504040204" pitchFamily="34" charset="0"/>
              </a:rPr>
              <a:t> </a:t>
            </a:r>
            <a:r>
              <a:rPr lang="en-US" sz="1400" dirty="0">
                <a:effectLst/>
                <a:latin typeface="Tahoma" panose="020B0604030504040204" pitchFamily="34" charset="0"/>
                <a:ea typeface="Tahoma" panose="020B0604030504040204" pitchFamily="34" charset="0"/>
                <a:cs typeface="Tahoma" panose="020B0604030504040204" pitchFamily="34" charset="0"/>
              </a:rPr>
              <a:t>and</a:t>
            </a:r>
            <a:r>
              <a:rPr lang="en-US" sz="1400" spc="-30" dirty="0">
                <a:effectLst/>
                <a:latin typeface="Tahoma" panose="020B0604030504040204" pitchFamily="34" charset="0"/>
                <a:ea typeface="Tahoma" panose="020B0604030504040204" pitchFamily="34" charset="0"/>
                <a:cs typeface="Tahoma" panose="020B0604030504040204" pitchFamily="34" charset="0"/>
              </a:rPr>
              <a:t> </a:t>
            </a:r>
            <a:r>
              <a:rPr lang="en-US" sz="1400" dirty="0">
                <a:effectLst/>
                <a:latin typeface="Tahoma" panose="020B0604030504040204" pitchFamily="34" charset="0"/>
                <a:ea typeface="Tahoma" panose="020B0604030504040204" pitchFamily="34" charset="0"/>
                <a:cs typeface="Tahoma" panose="020B0604030504040204" pitchFamily="34" charset="0"/>
              </a:rPr>
              <a:t>processes</a:t>
            </a:r>
            <a:r>
              <a:rPr lang="en-US" sz="1400" spc="-35" dirty="0">
                <a:effectLst/>
                <a:latin typeface="Tahoma" panose="020B0604030504040204" pitchFamily="34" charset="0"/>
                <a:ea typeface="Tahoma" panose="020B0604030504040204" pitchFamily="34" charset="0"/>
                <a:cs typeface="Tahoma" panose="020B0604030504040204" pitchFamily="34" charset="0"/>
              </a:rPr>
              <a:t> </a:t>
            </a:r>
            <a:r>
              <a:rPr lang="en-US" sz="1400" dirty="0">
                <a:effectLst/>
                <a:latin typeface="Tahoma" panose="020B0604030504040204" pitchFamily="34" charset="0"/>
                <a:ea typeface="Tahoma" panose="020B0604030504040204" pitchFamily="34" charset="0"/>
                <a:cs typeface="Tahoma" panose="020B0604030504040204" pitchFamily="34" charset="0"/>
              </a:rPr>
              <a:t>for</a:t>
            </a:r>
            <a:r>
              <a:rPr lang="en-US" sz="1400" spc="-35" dirty="0">
                <a:effectLst/>
                <a:latin typeface="Tahoma" panose="020B0604030504040204" pitchFamily="34" charset="0"/>
                <a:ea typeface="Tahoma" panose="020B0604030504040204" pitchFamily="34" charset="0"/>
                <a:cs typeface="Tahoma" panose="020B0604030504040204" pitchFamily="34" charset="0"/>
              </a:rPr>
              <a:t> </a:t>
            </a:r>
            <a:r>
              <a:rPr lang="en-US" sz="1400" dirty="0">
                <a:effectLst/>
                <a:latin typeface="Tahoma" panose="020B0604030504040204" pitchFamily="34" charset="0"/>
                <a:ea typeface="Tahoma" panose="020B0604030504040204" pitchFamily="34" charset="0"/>
                <a:cs typeface="Tahoma" panose="020B0604030504040204" pitchFamily="34" charset="0"/>
              </a:rPr>
              <a:t>maintaining</a:t>
            </a:r>
            <a:r>
              <a:rPr lang="en-US" sz="1400" spc="-30" dirty="0">
                <a:effectLst/>
                <a:latin typeface="Tahoma" panose="020B0604030504040204" pitchFamily="34" charset="0"/>
                <a:ea typeface="Tahoma" panose="020B0604030504040204" pitchFamily="34" charset="0"/>
                <a:cs typeface="Tahoma" panose="020B0604030504040204" pitchFamily="34" charset="0"/>
              </a:rPr>
              <a:t> </a:t>
            </a:r>
            <a:r>
              <a:rPr lang="en-US" sz="1400" spc="-10" dirty="0">
                <a:effectLst/>
                <a:latin typeface="Tahoma" panose="020B0604030504040204" pitchFamily="34" charset="0"/>
                <a:ea typeface="Tahoma" panose="020B0604030504040204" pitchFamily="34" charset="0"/>
                <a:cs typeface="Tahoma" panose="020B0604030504040204" pitchFamily="34" charset="0"/>
              </a:rPr>
              <a:t>proficiency;</a:t>
            </a:r>
            <a:endParaRPr lang="en-US" sz="1400" dirty="0">
              <a:effectLst/>
              <a:latin typeface="Tahoma" panose="020B0604030504040204" pitchFamily="34" charset="0"/>
              <a:ea typeface="Tahoma" panose="020B0604030504040204" pitchFamily="34" charset="0"/>
              <a:cs typeface="Tahoma" panose="020B0604030504040204" pitchFamily="34" charset="0"/>
            </a:endParaRPr>
          </a:p>
          <a:p>
            <a:pPr marL="742950" marR="0" lvl="1" indent="-285750">
              <a:spcBef>
                <a:spcPts val="1205"/>
              </a:spcBef>
              <a:spcAft>
                <a:spcPts val="0"/>
              </a:spcAft>
              <a:buSzPts val="1100"/>
              <a:buFont typeface="Symbol" panose="05050102010706020507" pitchFamily="18" charset="2"/>
              <a:buChar char=""/>
              <a:tabLst>
                <a:tab pos="1104900" algn="l"/>
                <a:tab pos="1105535" algn="l"/>
              </a:tabLst>
            </a:pPr>
            <a:r>
              <a:rPr lang="en-US" sz="1400" dirty="0">
                <a:effectLst/>
                <a:latin typeface="Tahoma" panose="020B0604030504040204" pitchFamily="34" charset="0"/>
                <a:ea typeface="Tahoma" panose="020B0604030504040204" pitchFamily="34" charset="0"/>
                <a:cs typeface="Tahoma" panose="020B0604030504040204" pitchFamily="34" charset="0"/>
              </a:rPr>
              <a:t>Practices</a:t>
            </a:r>
            <a:r>
              <a:rPr lang="en-US" sz="1400" spc="-25" dirty="0">
                <a:effectLst/>
                <a:latin typeface="Tahoma" panose="020B0604030504040204" pitchFamily="34" charset="0"/>
                <a:ea typeface="Tahoma" panose="020B0604030504040204" pitchFamily="34" charset="0"/>
                <a:cs typeface="Tahoma" panose="020B0604030504040204" pitchFamily="34" charset="0"/>
              </a:rPr>
              <a:t> </a:t>
            </a:r>
            <a:r>
              <a:rPr lang="en-US" sz="1400" dirty="0">
                <a:effectLst/>
                <a:latin typeface="Tahoma" panose="020B0604030504040204" pitchFamily="34" charset="0"/>
                <a:ea typeface="Tahoma" panose="020B0604030504040204" pitchFamily="34" charset="0"/>
                <a:cs typeface="Tahoma" panose="020B0604030504040204" pitchFamily="34" charset="0"/>
              </a:rPr>
              <a:t>for</a:t>
            </a:r>
            <a:r>
              <a:rPr lang="en-US" sz="1400" spc="-25" dirty="0">
                <a:effectLst/>
                <a:latin typeface="Tahoma" panose="020B0604030504040204" pitchFamily="34" charset="0"/>
                <a:ea typeface="Tahoma" panose="020B0604030504040204" pitchFamily="34" charset="0"/>
                <a:cs typeface="Tahoma" panose="020B0604030504040204" pitchFamily="34" charset="0"/>
              </a:rPr>
              <a:t> </a:t>
            </a:r>
            <a:r>
              <a:rPr lang="en-US" sz="1400" dirty="0">
                <a:effectLst/>
                <a:latin typeface="Tahoma" panose="020B0604030504040204" pitchFamily="34" charset="0"/>
                <a:ea typeface="Tahoma" panose="020B0604030504040204" pitchFamily="34" charset="0"/>
                <a:cs typeface="Tahoma" panose="020B0604030504040204" pitchFamily="34" charset="0"/>
              </a:rPr>
              <a:t>handling</a:t>
            </a:r>
            <a:r>
              <a:rPr lang="en-US" sz="1400" spc="-30" dirty="0">
                <a:effectLst/>
                <a:latin typeface="Tahoma" panose="020B0604030504040204" pitchFamily="34" charset="0"/>
                <a:ea typeface="Tahoma" panose="020B0604030504040204" pitchFamily="34" charset="0"/>
                <a:cs typeface="Tahoma" panose="020B0604030504040204" pitchFamily="34" charset="0"/>
              </a:rPr>
              <a:t> </a:t>
            </a:r>
            <a:r>
              <a:rPr lang="en-US" sz="1400" dirty="0">
                <a:effectLst/>
                <a:latin typeface="Tahoma" panose="020B0604030504040204" pitchFamily="34" charset="0"/>
                <a:ea typeface="Tahoma" panose="020B0604030504040204" pitchFamily="34" charset="0"/>
                <a:cs typeface="Tahoma" panose="020B0604030504040204" pitchFamily="34" charset="0"/>
              </a:rPr>
              <a:t>and</a:t>
            </a:r>
            <a:r>
              <a:rPr lang="en-US" sz="1400" spc="-30" dirty="0">
                <a:effectLst/>
                <a:latin typeface="Tahoma" panose="020B0604030504040204" pitchFamily="34" charset="0"/>
                <a:ea typeface="Tahoma" panose="020B0604030504040204" pitchFamily="34" charset="0"/>
                <a:cs typeface="Tahoma" panose="020B0604030504040204" pitchFamily="34" charset="0"/>
              </a:rPr>
              <a:t> </a:t>
            </a:r>
            <a:r>
              <a:rPr lang="en-US" sz="1400" dirty="0">
                <a:effectLst/>
                <a:latin typeface="Tahoma" panose="020B0604030504040204" pitchFamily="34" charset="0"/>
                <a:ea typeface="Tahoma" panose="020B0604030504040204" pitchFamily="34" charset="0"/>
                <a:cs typeface="Tahoma" panose="020B0604030504040204" pitchFamily="34" charset="0"/>
              </a:rPr>
              <a:t>resolving</a:t>
            </a:r>
            <a:r>
              <a:rPr lang="en-US" sz="1400" spc="-25" dirty="0">
                <a:effectLst/>
                <a:latin typeface="Tahoma" panose="020B0604030504040204" pitchFamily="34" charset="0"/>
                <a:ea typeface="Tahoma" panose="020B0604030504040204" pitchFamily="34" charset="0"/>
                <a:cs typeface="Tahoma" panose="020B0604030504040204" pitchFamily="34" charset="0"/>
              </a:rPr>
              <a:t> </a:t>
            </a:r>
            <a:r>
              <a:rPr lang="en-US" sz="1400" dirty="0">
                <a:effectLst/>
                <a:latin typeface="Tahoma" panose="020B0604030504040204" pitchFamily="34" charset="0"/>
                <a:ea typeface="Tahoma" panose="020B0604030504040204" pitchFamily="34" charset="0"/>
                <a:cs typeface="Tahoma" panose="020B0604030504040204" pitchFamily="34" charset="0"/>
              </a:rPr>
              <a:t>contested</a:t>
            </a:r>
            <a:r>
              <a:rPr lang="en-US" sz="1400" spc="-30" dirty="0">
                <a:effectLst/>
                <a:latin typeface="Tahoma" panose="020B0604030504040204" pitchFamily="34" charset="0"/>
                <a:ea typeface="Tahoma" panose="020B0604030504040204" pitchFamily="34" charset="0"/>
                <a:cs typeface="Tahoma" panose="020B0604030504040204" pitchFamily="34" charset="0"/>
              </a:rPr>
              <a:t> </a:t>
            </a:r>
            <a:r>
              <a:rPr lang="en-US" sz="1400" dirty="0">
                <a:effectLst/>
                <a:latin typeface="Tahoma" panose="020B0604030504040204" pitchFamily="34" charset="0"/>
                <a:ea typeface="Tahoma" panose="020B0604030504040204" pitchFamily="34" charset="0"/>
                <a:cs typeface="Tahoma" panose="020B0604030504040204" pitchFamily="34" charset="0"/>
              </a:rPr>
              <a:t>results;</a:t>
            </a:r>
            <a:r>
              <a:rPr lang="en-US" sz="1400" spc="-35" dirty="0">
                <a:effectLst/>
                <a:latin typeface="Tahoma" panose="020B0604030504040204" pitchFamily="34" charset="0"/>
                <a:ea typeface="Tahoma" panose="020B0604030504040204" pitchFamily="34" charset="0"/>
                <a:cs typeface="Tahoma" panose="020B0604030504040204" pitchFamily="34" charset="0"/>
              </a:rPr>
              <a:t> </a:t>
            </a:r>
            <a:r>
              <a:rPr lang="en-US" sz="1400" spc="-25" dirty="0">
                <a:effectLst/>
                <a:latin typeface="Tahoma" panose="020B0604030504040204" pitchFamily="34" charset="0"/>
                <a:ea typeface="Tahoma" panose="020B0604030504040204" pitchFamily="34" charset="0"/>
                <a:cs typeface="Tahoma" panose="020B0604030504040204" pitchFamily="34" charset="0"/>
              </a:rPr>
              <a:t>and</a:t>
            </a:r>
            <a:endParaRPr lang="en-US" sz="1400" dirty="0">
              <a:effectLst/>
              <a:latin typeface="Tahoma" panose="020B0604030504040204" pitchFamily="34" charset="0"/>
              <a:ea typeface="Tahoma" panose="020B0604030504040204" pitchFamily="34" charset="0"/>
              <a:cs typeface="Tahoma" panose="020B0604030504040204" pitchFamily="34" charset="0"/>
            </a:endParaRPr>
          </a:p>
          <a:p>
            <a:pPr marL="742950" marR="0" lvl="1" indent="-285750">
              <a:spcBef>
                <a:spcPts val="1200"/>
              </a:spcBef>
              <a:spcAft>
                <a:spcPts val="0"/>
              </a:spcAft>
              <a:buSzPts val="1100"/>
              <a:buFont typeface="Symbol" panose="05050102010706020507" pitchFamily="18" charset="2"/>
              <a:buChar char=""/>
              <a:tabLst>
                <a:tab pos="1104900" algn="l"/>
                <a:tab pos="1105535" algn="l"/>
              </a:tabLst>
            </a:pPr>
            <a:r>
              <a:rPr lang="en-US" sz="1400" dirty="0">
                <a:effectLst/>
                <a:latin typeface="Tahoma" panose="020B0604030504040204" pitchFamily="34" charset="0"/>
                <a:ea typeface="Tahoma" panose="020B0604030504040204" pitchFamily="34" charset="0"/>
                <a:cs typeface="Tahoma" panose="020B0604030504040204" pitchFamily="34" charset="0"/>
              </a:rPr>
              <a:t>External</a:t>
            </a:r>
            <a:r>
              <a:rPr lang="en-US" sz="1400" spc="-35" dirty="0">
                <a:effectLst/>
                <a:latin typeface="Tahoma" panose="020B0604030504040204" pitchFamily="34" charset="0"/>
                <a:ea typeface="Tahoma" panose="020B0604030504040204" pitchFamily="34" charset="0"/>
                <a:cs typeface="Tahoma" panose="020B0604030504040204" pitchFamily="34" charset="0"/>
              </a:rPr>
              <a:t> </a:t>
            </a:r>
            <a:r>
              <a:rPr lang="en-US" sz="1400" dirty="0">
                <a:effectLst/>
                <a:latin typeface="Tahoma" panose="020B0604030504040204" pitchFamily="34" charset="0"/>
                <a:ea typeface="Tahoma" panose="020B0604030504040204" pitchFamily="34" charset="0"/>
                <a:cs typeface="Tahoma" panose="020B0604030504040204" pitchFamily="34" charset="0"/>
              </a:rPr>
              <a:t>interface</a:t>
            </a:r>
            <a:r>
              <a:rPr lang="en-US" sz="1400" spc="-25" dirty="0">
                <a:effectLst/>
                <a:latin typeface="Tahoma" panose="020B0604030504040204" pitchFamily="34" charset="0"/>
                <a:ea typeface="Tahoma" panose="020B0604030504040204" pitchFamily="34" charset="0"/>
                <a:cs typeface="Tahoma" panose="020B0604030504040204" pitchFamily="34" charset="0"/>
              </a:rPr>
              <a:t> </a:t>
            </a:r>
            <a:r>
              <a:rPr lang="en-US" sz="1400" dirty="0">
                <a:effectLst/>
                <a:latin typeface="Tahoma" panose="020B0604030504040204" pitchFamily="34" charset="0"/>
                <a:ea typeface="Tahoma" panose="020B0604030504040204" pitchFamily="34" charset="0"/>
                <a:cs typeface="Tahoma" panose="020B0604030504040204" pitchFamily="34" charset="0"/>
              </a:rPr>
              <a:t>agreements</a:t>
            </a:r>
            <a:r>
              <a:rPr lang="en-US" sz="1400" spc="-30" dirty="0">
                <a:effectLst/>
                <a:latin typeface="Tahoma" panose="020B0604030504040204" pitchFamily="34" charset="0"/>
                <a:ea typeface="Tahoma" panose="020B0604030504040204" pitchFamily="34" charset="0"/>
                <a:cs typeface="Tahoma" panose="020B0604030504040204" pitchFamily="34" charset="0"/>
              </a:rPr>
              <a:t> </a:t>
            </a:r>
            <a:r>
              <a:rPr lang="en-US" sz="1400" dirty="0">
                <a:effectLst/>
                <a:latin typeface="Tahoma" panose="020B0604030504040204" pitchFamily="34" charset="0"/>
                <a:ea typeface="Tahoma" panose="020B0604030504040204" pitchFamily="34" charset="0"/>
                <a:cs typeface="Tahoma" panose="020B0604030504040204" pitchFamily="34" charset="0"/>
              </a:rPr>
              <a:t>(if</a:t>
            </a:r>
            <a:r>
              <a:rPr lang="en-US" sz="1400" spc="-30" dirty="0">
                <a:effectLst/>
                <a:latin typeface="Tahoma" panose="020B0604030504040204" pitchFamily="34" charset="0"/>
                <a:ea typeface="Tahoma" panose="020B0604030504040204" pitchFamily="34" charset="0"/>
                <a:cs typeface="Tahoma" panose="020B0604030504040204" pitchFamily="34" charset="0"/>
              </a:rPr>
              <a:t> </a:t>
            </a:r>
            <a:r>
              <a:rPr lang="en-US" sz="1400" spc="-10" dirty="0">
                <a:effectLst/>
                <a:latin typeface="Tahoma" panose="020B0604030504040204" pitchFamily="34" charset="0"/>
                <a:ea typeface="Tahoma" panose="020B0604030504040204" pitchFamily="34" charset="0"/>
                <a:cs typeface="Tahoma" panose="020B0604030504040204" pitchFamily="34" charset="0"/>
              </a:rPr>
              <a:t>applicable).</a:t>
            </a:r>
            <a:endParaRPr lang="en-US" sz="1400" dirty="0">
              <a:effectLst/>
              <a:latin typeface="Tahoma" panose="020B0604030504040204" pitchFamily="34" charset="0"/>
              <a:ea typeface="Tahoma" panose="020B0604030504040204" pitchFamily="34" charset="0"/>
              <a:cs typeface="Tahoma" panose="020B0604030504040204" pitchFamily="34" charset="0"/>
            </a:endParaRPr>
          </a:p>
          <a:p>
            <a:endParaRPr lang="en-US" dirty="0"/>
          </a:p>
        </p:txBody>
      </p:sp>
    </p:spTree>
    <p:extLst>
      <p:ext uri="{BB962C8B-B14F-4D97-AF65-F5344CB8AC3E}">
        <p14:creationId xmlns:p14="http://schemas.microsoft.com/office/powerpoint/2010/main" val="16127367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F749D1-7398-B6AC-F3F9-D990401EE1F0}"/>
              </a:ext>
            </a:extLst>
          </p:cNvPr>
          <p:cNvSpPr>
            <a:spLocks noGrp="1"/>
          </p:cNvSpPr>
          <p:nvPr>
            <p:ph type="title"/>
          </p:nvPr>
        </p:nvSpPr>
        <p:spPr>
          <a:xfrm>
            <a:off x="1752600" y="3048000"/>
            <a:ext cx="5791200" cy="1219200"/>
          </a:xfrm>
        </p:spPr>
        <p:txBody>
          <a:bodyPr/>
          <a:lstStyle/>
          <a:p>
            <a:pPr algn="ctr"/>
            <a:r>
              <a:rPr lang="en-US" dirty="0"/>
              <a:t>Questions?</a:t>
            </a:r>
          </a:p>
        </p:txBody>
      </p:sp>
    </p:spTree>
    <p:extLst>
      <p:ext uri="{BB962C8B-B14F-4D97-AF65-F5344CB8AC3E}">
        <p14:creationId xmlns:p14="http://schemas.microsoft.com/office/powerpoint/2010/main" val="14996810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D1FAE-87F3-01B4-06AD-72D62C367A1A}"/>
              </a:ext>
            </a:extLst>
          </p:cNvPr>
          <p:cNvSpPr>
            <a:spLocks noGrp="1"/>
          </p:cNvSpPr>
          <p:nvPr>
            <p:ph type="title"/>
          </p:nvPr>
        </p:nvSpPr>
        <p:spPr/>
        <p:txBody>
          <a:bodyPr/>
          <a:lstStyle/>
          <a:p>
            <a:r>
              <a:rPr lang="en-US" dirty="0"/>
              <a:t>Problem Identification and Corrective Actions</a:t>
            </a:r>
          </a:p>
        </p:txBody>
      </p:sp>
      <p:sp>
        <p:nvSpPr>
          <p:cNvPr id="3" name="Content Placeholder 2">
            <a:extLst>
              <a:ext uri="{FF2B5EF4-FFF2-40B4-BE49-F238E27FC236}">
                <a16:creationId xmlns:a16="http://schemas.microsoft.com/office/drawing/2014/main" id="{28B373FF-4055-977A-082B-BA68AE3AC478}"/>
              </a:ext>
            </a:extLst>
          </p:cNvPr>
          <p:cNvSpPr>
            <a:spLocks noGrp="1"/>
          </p:cNvSpPr>
          <p:nvPr>
            <p:ph idx="1"/>
          </p:nvPr>
        </p:nvSpPr>
        <p:spPr/>
        <p:txBody>
          <a:bodyPr/>
          <a:lstStyle/>
          <a:p>
            <a:r>
              <a:rPr lang="en-US" b="0" dirty="0">
                <a:latin typeface="Tahoma" panose="020B0604030504040204" pitchFamily="34" charset="0"/>
                <a:ea typeface="Tahoma" panose="020B0604030504040204" pitchFamily="34" charset="0"/>
                <a:cs typeface="Tahoma" panose="020B0604030504040204" pitchFamily="34" charset="0"/>
              </a:rPr>
              <a:t>A key component of every quality management system</a:t>
            </a:r>
          </a:p>
          <a:p>
            <a:endParaRPr lang="en-US" b="0" dirty="0">
              <a:latin typeface="Tahoma" panose="020B0604030504040204" pitchFamily="34" charset="0"/>
              <a:ea typeface="Tahoma" panose="020B0604030504040204" pitchFamily="34" charset="0"/>
              <a:cs typeface="Tahoma" panose="020B0604030504040204" pitchFamily="34" charset="0"/>
            </a:endParaRPr>
          </a:p>
          <a:p>
            <a:r>
              <a:rPr lang="en-US" b="0" dirty="0">
                <a:latin typeface="Tahoma" panose="020B0604030504040204" pitchFamily="34" charset="0"/>
                <a:ea typeface="Tahoma" panose="020B0604030504040204" pitchFamily="34" charset="0"/>
                <a:cs typeface="Tahoma" panose="020B0604030504040204" pitchFamily="34" charset="0"/>
              </a:rPr>
              <a:t>Programs should have procedures for self assessments, problem identification, causal analysis, corrective action development and tracking, and follow up </a:t>
            </a:r>
          </a:p>
          <a:p>
            <a:endParaRPr lang="en-US" b="0" dirty="0">
              <a:latin typeface="Tahoma" panose="020B0604030504040204" pitchFamily="34" charset="0"/>
              <a:ea typeface="Tahoma" panose="020B0604030504040204" pitchFamily="34" charset="0"/>
              <a:cs typeface="Tahoma" panose="020B0604030504040204" pitchFamily="34" charset="0"/>
            </a:endParaRPr>
          </a:p>
          <a:p>
            <a:r>
              <a:rPr lang="en-US" b="0" dirty="0">
                <a:latin typeface="Tahoma" panose="020B0604030504040204" pitchFamily="34" charset="0"/>
                <a:ea typeface="Tahoma" panose="020B0604030504040204" pitchFamily="34" charset="0"/>
                <a:cs typeface="Tahoma" panose="020B0604030504040204" pitchFamily="34" charset="0"/>
              </a:rPr>
              <a:t>Assessors look at internal assessments, responses to DOELAP and other external assessments and evaluate effectiveness of resulting actions</a:t>
            </a:r>
          </a:p>
          <a:p>
            <a:endParaRPr lang="en-US" b="0" dirty="0">
              <a:latin typeface="Tahoma" panose="020B0604030504040204" pitchFamily="34" charset="0"/>
              <a:ea typeface="Tahoma" panose="020B0604030504040204" pitchFamily="34" charset="0"/>
              <a:cs typeface="Tahoma" panose="020B0604030504040204" pitchFamily="34" charset="0"/>
            </a:endParaRPr>
          </a:p>
          <a:p>
            <a:r>
              <a:rPr lang="en-US" b="0" dirty="0">
                <a:latin typeface="Tahoma" panose="020B0604030504040204" pitchFamily="34" charset="0"/>
                <a:ea typeface="Tahoma" panose="020B0604030504040204" pitchFamily="34" charset="0"/>
                <a:cs typeface="Tahoma" panose="020B0604030504040204" pitchFamily="34" charset="0"/>
              </a:rPr>
              <a:t>Causal analysis and corrective action is where the rubber meets the road</a:t>
            </a:r>
          </a:p>
        </p:txBody>
      </p:sp>
    </p:spTree>
    <p:extLst>
      <p:ext uri="{BB962C8B-B14F-4D97-AF65-F5344CB8AC3E}">
        <p14:creationId xmlns:p14="http://schemas.microsoft.com/office/powerpoint/2010/main" val="40043668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152400"/>
            <a:ext cx="5791200" cy="1219200"/>
          </a:xfrm>
        </p:spPr>
        <p:txBody>
          <a:bodyPr/>
          <a:lstStyle/>
          <a:p>
            <a:pPr algn="ctr"/>
            <a:r>
              <a:rPr lang="en-US" dirty="0">
                <a:latin typeface="Tahoma" panose="020B0604030504040204" pitchFamily="34" charset="0"/>
                <a:ea typeface="Tahoma" panose="020B0604030504040204" pitchFamily="34" charset="0"/>
                <a:cs typeface="Tahoma" panose="020B0604030504040204" pitchFamily="34" charset="0"/>
              </a:rPr>
              <a:t>Terminology</a:t>
            </a:r>
          </a:p>
        </p:txBody>
      </p:sp>
      <p:sp>
        <p:nvSpPr>
          <p:cNvPr id="3" name="Content Placeholder 2"/>
          <p:cNvSpPr>
            <a:spLocks noGrp="1"/>
          </p:cNvSpPr>
          <p:nvPr>
            <p:ph idx="1"/>
          </p:nvPr>
        </p:nvSpPr>
        <p:spPr>
          <a:xfrm>
            <a:off x="457200" y="1981200"/>
            <a:ext cx="8229600" cy="4419600"/>
          </a:xfrm>
        </p:spPr>
        <p:txBody>
          <a:bodyPr/>
          <a:lstStyle/>
          <a:p>
            <a:pPr marL="461963" indent="-350838">
              <a:spcAft>
                <a:spcPts val="2400"/>
              </a:spcAft>
              <a:buSzPct val="120000"/>
              <a:buFont typeface="Wingdings" panose="05000000000000000000" pitchFamily="2" charset="2"/>
              <a:buChar char="§"/>
            </a:pPr>
            <a:r>
              <a:rPr lang="en-US" sz="2400" b="0" dirty="0">
                <a:latin typeface="Tahoma" panose="020B0604030504040204" pitchFamily="34" charset="0"/>
                <a:ea typeface="Tahoma" panose="020B0604030504040204" pitchFamily="34" charset="0"/>
                <a:cs typeface="Tahoma" panose="020B0604030504040204" pitchFamily="34" charset="0"/>
              </a:rPr>
              <a:t>Root Cause </a:t>
            </a:r>
          </a:p>
          <a:p>
            <a:pPr marL="461963" indent="-350838">
              <a:spcAft>
                <a:spcPts val="2400"/>
              </a:spcAft>
              <a:buSzPct val="120000"/>
              <a:buFont typeface="Wingdings" panose="05000000000000000000" pitchFamily="2" charset="2"/>
              <a:buChar char="§"/>
            </a:pPr>
            <a:r>
              <a:rPr lang="en-US" sz="2400" b="0" dirty="0">
                <a:latin typeface="Tahoma" panose="020B0604030504040204" pitchFamily="34" charset="0"/>
                <a:ea typeface="Tahoma" panose="020B0604030504040204" pitchFamily="34" charset="0"/>
                <a:cs typeface="Tahoma" panose="020B0604030504040204" pitchFamily="34" charset="0"/>
              </a:rPr>
              <a:t>Root Cause Analysis (RCA)</a:t>
            </a:r>
          </a:p>
          <a:p>
            <a:pPr marL="461963" indent="-350838">
              <a:spcAft>
                <a:spcPts val="2400"/>
              </a:spcAft>
              <a:buSzPct val="120000"/>
              <a:buFont typeface="Wingdings" panose="05000000000000000000" pitchFamily="2" charset="2"/>
              <a:buChar char="§"/>
            </a:pPr>
            <a:r>
              <a:rPr lang="en-US" sz="2400" b="0" dirty="0">
                <a:latin typeface="Tahoma" panose="020B0604030504040204" pitchFamily="34" charset="0"/>
                <a:ea typeface="Tahoma" panose="020B0604030504040204" pitchFamily="34" charset="0"/>
                <a:cs typeface="Tahoma" panose="020B0604030504040204" pitchFamily="34" charset="0"/>
              </a:rPr>
              <a:t>Correction</a:t>
            </a:r>
          </a:p>
          <a:p>
            <a:pPr marL="461963" indent="-350838">
              <a:spcAft>
                <a:spcPts val="2400"/>
              </a:spcAft>
              <a:buSzPct val="120000"/>
              <a:buFont typeface="Wingdings" panose="05000000000000000000" pitchFamily="2" charset="2"/>
              <a:buChar char="§"/>
            </a:pPr>
            <a:r>
              <a:rPr lang="en-US" sz="2400" b="0" dirty="0">
                <a:latin typeface="Tahoma" panose="020B0604030504040204" pitchFamily="34" charset="0"/>
                <a:ea typeface="Tahoma" panose="020B0604030504040204" pitchFamily="34" charset="0"/>
                <a:cs typeface="Tahoma" panose="020B0604030504040204" pitchFamily="34" charset="0"/>
              </a:rPr>
              <a:t>Corrective Action</a:t>
            </a:r>
          </a:p>
          <a:p>
            <a:pPr marL="461963" indent="-350838">
              <a:spcAft>
                <a:spcPts val="2400"/>
              </a:spcAft>
              <a:buSzPct val="120000"/>
              <a:buFont typeface="Wingdings" panose="05000000000000000000" pitchFamily="2" charset="2"/>
              <a:buChar char="§"/>
            </a:pPr>
            <a:r>
              <a:rPr lang="en-US" sz="2400" b="0" dirty="0">
                <a:latin typeface="Tahoma" panose="020B0604030504040204" pitchFamily="34" charset="0"/>
                <a:ea typeface="Tahoma" panose="020B0604030504040204" pitchFamily="34" charset="0"/>
                <a:cs typeface="Tahoma" panose="020B0604030504040204" pitchFamily="34" charset="0"/>
              </a:rPr>
              <a:t>Corrective Action Plan (CAP)</a:t>
            </a:r>
          </a:p>
        </p:txBody>
      </p:sp>
    </p:spTree>
    <p:extLst>
      <p:ext uri="{BB962C8B-B14F-4D97-AF65-F5344CB8AC3E}">
        <p14:creationId xmlns:p14="http://schemas.microsoft.com/office/powerpoint/2010/main" val="5337358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24200" y="152400"/>
            <a:ext cx="5638800" cy="1219200"/>
          </a:xfrm>
        </p:spPr>
        <p:txBody>
          <a:bodyPr/>
          <a:lstStyle/>
          <a:p>
            <a:pPr algn="ctr"/>
            <a:r>
              <a:rPr lang="en-US" dirty="0">
                <a:latin typeface="Tahoma" panose="020B0604030504040204" pitchFamily="34" charset="0"/>
                <a:ea typeface="Tahoma" panose="020B0604030504040204" pitchFamily="34" charset="0"/>
                <a:cs typeface="Tahoma" panose="020B0604030504040204" pitchFamily="34" charset="0"/>
              </a:rPr>
              <a:t>Root Cause</a:t>
            </a:r>
          </a:p>
        </p:txBody>
      </p:sp>
      <p:sp>
        <p:nvSpPr>
          <p:cNvPr id="3" name="Content Placeholder 2"/>
          <p:cNvSpPr>
            <a:spLocks noGrp="1"/>
          </p:cNvSpPr>
          <p:nvPr>
            <p:ph idx="1"/>
          </p:nvPr>
        </p:nvSpPr>
        <p:spPr>
          <a:xfrm>
            <a:off x="457200" y="1600200"/>
            <a:ext cx="8305800" cy="4953000"/>
          </a:xfrm>
        </p:spPr>
        <p:txBody>
          <a:bodyPr/>
          <a:lstStyle/>
          <a:p>
            <a:pPr marL="0" indent="0">
              <a:spcAft>
                <a:spcPts val="2400"/>
              </a:spcAft>
              <a:buSzPct val="120000"/>
              <a:buNone/>
            </a:pPr>
            <a:r>
              <a:rPr lang="en-US" sz="2200" dirty="0">
                <a:solidFill>
                  <a:srgbClr val="0033CC"/>
                </a:solidFill>
                <a:latin typeface="Tahoma" panose="020B0604030504040204" pitchFamily="34" charset="0"/>
                <a:ea typeface="Tahoma" panose="020B0604030504040204" pitchFamily="34" charset="0"/>
                <a:cs typeface="Tahoma" panose="020B0604030504040204" pitchFamily="34" charset="0"/>
              </a:rPr>
              <a:t>A factor that caused a nonconformance and should be permanently eliminated through corrective action.</a:t>
            </a:r>
            <a:r>
              <a:rPr lang="en-US" sz="2400" dirty="0">
                <a:solidFill>
                  <a:srgbClr val="0033CC"/>
                </a:solidFill>
                <a:latin typeface="Tahoma" panose="020B0604030504040204" pitchFamily="34" charset="0"/>
                <a:ea typeface="Tahoma" panose="020B0604030504040204" pitchFamily="34" charset="0"/>
                <a:cs typeface="Tahoma" panose="020B0604030504040204" pitchFamily="34" charset="0"/>
              </a:rPr>
              <a:t>  </a:t>
            </a:r>
          </a:p>
          <a:p>
            <a:pPr marL="461963" lvl="1" indent="-350838">
              <a:spcAft>
                <a:spcPts val="1800"/>
              </a:spcAft>
              <a:buSzPct val="120000"/>
              <a:buFont typeface="Wingdings" panose="05000000000000000000" pitchFamily="2" charset="2"/>
              <a:buChar char="§"/>
            </a:pPr>
            <a:r>
              <a:rPr lang="en-US" sz="2000" dirty="0">
                <a:latin typeface="Tahoma" panose="020B0604030504040204" pitchFamily="34" charset="0"/>
                <a:ea typeface="Tahoma" panose="020B0604030504040204" pitchFamily="34" charset="0"/>
                <a:cs typeface="Tahoma" panose="020B0604030504040204" pitchFamily="34" charset="0"/>
              </a:rPr>
              <a:t>The root cause is the core issue – the highest-level cause – that sets in motion the entire cause-and-effect reaction that ultimately leads to the problem(s).</a:t>
            </a:r>
          </a:p>
          <a:p>
            <a:pPr marL="461963" lvl="1" indent="-350838">
              <a:spcAft>
                <a:spcPts val="1800"/>
              </a:spcAft>
              <a:buSzPct val="120000"/>
              <a:buFont typeface="Wingdings" panose="05000000000000000000" pitchFamily="2" charset="2"/>
              <a:buChar char="§"/>
            </a:pPr>
            <a:r>
              <a:rPr lang="en-US" sz="2000" b="0" dirty="0">
                <a:latin typeface="Tahoma" panose="020B0604030504040204" pitchFamily="34" charset="0"/>
                <a:ea typeface="Tahoma" panose="020B0604030504040204" pitchFamily="34" charset="0"/>
                <a:cs typeface="Tahoma" panose="020B0604030504040204" pitchFamily="34" charset="0"/>
              </a:rPr>
              <a:t>The term root cause implies there is a single cause for a problem.</a:t>
            </a:r>
          </a:p>
          <a:p>
            <a:pPr marL="800100" lvl="1" indent="-342900">
              <a:spcAft>
                <a:spcPts val="1800"/>
              </a:spcAft>
              <a:buSzPct val="120000"/>
              <a:buFont typeface="Wingdings" panose="05000000000000000000" pitchFamily="2" charset="2"/>
              <a:buChar char="Ø"/>
            </a:pPr>
            <a:r>
              <a:rPr lang="en-US" b="0" dirty="0">
                <a:latin typeface="Tahoma" panose="020B0604030504040204" pitchFamily="34" charset="0"/>
                <a:ea typeface="Tahoma" panose="020B0604030504040204" pitchFamily="34" charset="0"/>
                <a:cs typeface="Tahoma" panose="020B0604030504040204" pitchFamily="34" charset="0"/>
              </a:rPr>
              <a:t>Commonly, multiple causes interact and work together to trigger the problem</a:t>
            </a:r>
          </a:p>
          <a:p>
            <a:pPr marL="800100" lvl="1" indent="-342900">
              <a:spcAft>
                <a:spcPts val="1200"/>
              </a:spcAft>
              <a:buSzPct val="120000"/>
              <a:buFont typeface="Wingdings" panose="05000000000000000000" pitchFamily="2" charset="2"/>
              <a:buChar char="Ø"/>
            </a:pPr>
            <a:r>
              <a:rPr lang="en-US" b="0" dirty="0">
                <a:latin typeface="Tahoma" panose="020B0604030504040204" pitchFamily="34" charset="0"/>
                <a:ea typeface="Tahoma" panose="020B0604030504040204" pitchFamily="34" charset="0"/>
                <a:cs typeface="Tahoma" panose="020B0604030504040204" pitchFamily="34" charset="0"/>
              </a:rPr>
              <a:t>Thus, some CAPs may identify more than one true root cause</a:t>
            </a:r>
          </a:p>
          <a:p>
            <a:pPr marL="461963" lvl="1" indent="-350838">
              <a:spcAft>
                <a:spcPts val="1800"/>
              </a:spcAft>
              <a:buSzPct val="120000"/>
              <a:buFont typeface="Wingdings" panose="05000000000000000000" pitchFamily="2" charset="2"/>
              <a:buChar char="§"/>
            </a:pPr>
            <a:endParaRPr lang="en-US" sz="2200"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en-US"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419524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24200" y="152400"/>
            <a:ext cx="5410200" cy="1219200"/>
          </a:xfrm>
        </p:spPr>
        <p:txBody>
          <a:bodyPr/>
          <a:lstStyle/>
          <a:p>
            <a:pPr algn="ctr"/>
            <a:r>
              <a:rPr lang="en-US" dirty="0">
                <a:latin typeface="Tahoma" panose="020B0604030504040204" pitchFamily="34" charset="0"/>
                <a:ea typeface="Tahoma" panose="020B0604030504040204" pitchFamily="34" charset="0"/>
                <a:cs typeface="Tahoma" panose="020B0604030504040204" pitchFamily="34" charset="0"/>
              </a:rPr>
              <a:t>Root Cause Analysis (RCA)</a:t>
            </a:r>
          </a:p>
        </p:txBody>
      </p:sp>
      <p:sp>
        <p:nvSpPr>
          <p:cNvPr id="3" name="Content Placeholder 2"/>
          <p:cNvSpPr>
            <a:spLocks noGrp="1"/>
          </p:cNvSpPr>
          <p:nvPr>
            <p:ph idx="1"/>
          </p:nvPr>
        </p:nvSpPr>
        <p:spPr>
          <a:xfrm>
            <a:off x="457200" y="1600200"/>
            <a:ext cx="8229600" cy="4800600"/>
          </a:xfrm>
        </p:spPr>
        <p:txBody>
          <a:bodyPr/>
          <a:lstStyle/>
          <a:p>
            <a:pPr marL="0" lvl="1" indent="0">
              <a:spcAft>
                <a:spcPts val="2400"/>
              </a:spcAft>
              <a:buNone/>
            </a:pPr>
            <a:r>
              <a:rPr lang="en-US" sz="2200" b="1" dirty="0">
                <a:solidFill>
                  <a:srgbClr val="0033CC"/>
                </a:solidFill>
                <a:latin typeface="Tahoma" panose="020B0604030504040204" pitchFamily="34" charset="0"/>
                <a:ea typeface="Tahoma" panose="020B0604030504040204" pitchFamily="34" charset="0"/>
                <a:cs typeface="Tahoma" panose="020B0604030504040204" pitchFamily="34" charset="0"/>
              </a:rPr>
              <a:t>An investigation that involves implementing analytical, problem-solving techniques to identify all potential cause(s) for the nonconformity.  </a:t>
            </a:r>
          </a:p>
          <a:p>
            <a:pPr marL="461963" lvl="1" indent="-350838">
              <a:spcAft>
                <a:spcPts val="1800"/>
              </a:spcAft>
              <a:buSzPct val="120000"/>
              <a:buFont typeface="Wingdings" panose="05000000000000000000" pitchFamily="2" charset="2"/>
              <a:buChar char="§"/>
            </a:pPr>
            <a:r>
              <a:rPr lang="en-US" sz="2000" dirty="0">
                <a:latin typeface="Tahoma" panose="020B0604030504040204" pitchFamily="34" charset="0"/>
                <a:ea typeface="Tahoma" panose="020B0604030504040204" pitchFamily="34" charset="0"/>
                <a:cs typeface="Tahoma" panose="020B0604030504040204" pitchFamily="34" charset="0"/>
              </a:rPr>
              <a:t>A collective term that describes a wide range of approaches, tools, and techniques used to uncover causes of problems. </a:t>
            </a:r>
          </a:p>
          <a:p>
            <a:pPr marL="461963" lvl="1" indent="-350838">
              <a:spcAft>
                <a:spcPts val="1800"/>
              </a:spcAft>
              <a:buSzPct val="120000"/>
              <a:buFont typeface="Wingdings" panose="05000000000000000000" pitchFamily="2" charset="2"/>
              <a:buChar char="§"/>
            </a:pPr>
            <a:r>
              <a:rPr lang="en-US" sz="2000" dirty="0">
                <a:latin typeface="Tahoma" panose="020B0604030504040204" pitchFamily="34" charset="0"/>
                <a:ea typeface="Tahoma" panose="020B0604030504040204" pitchFamily="34" charset="0"/>
                <a:cs typeface="Tahoma" panose="020B0604030504040204" pitchFamily="34" charset="0"/>
              </a:rPr>
              <a:t>Revolves around the process of identifying the </a:t>
            </a:r>
            <a:r>
              <a:rPr lang="en-US" sz="2000" u="sng" dirty="0">
                <a:latin typeface="Tahoma" panose="020B0604030504040204" pitchFamily="34" charset="0"/>
                <a:ea typeface="Tahoma" panose="020B0604030504040204" pitchFamily="34" charset="0"/>
                <a:cs typeface="Tahoma" panose="020B0604030504040204" pitchFamily="34" charset="0"/>
              </a:rPr>
              <a:t>source</a:t>
            </a:r>
            <a:r>
              <a:rPr lang="en-US" sz="2000" dirty="0">
                <a:latin typeface="Tahoma" panose="020B0604030504040204" pitchFamily="34" charset="0"/>
                <a:ea typeface="Tahoma" panose="020B0604030504040204" pitchFamily="34" charset="0"/>
                <a:cs typeface="Tahoma" panose="020B0604030504040204" pitchFamily="34" charset="0"/>
              </a:rPr>
              <a:t> of a problem and looking for a solution in a way that the problem is treated at the root level.</a:t>
            </a:r>
          </a:p>
          <a:p>
            <a:pPr marL="461963" lvl="1" indent="-350838">
              <a:spcAft>
                <a:spcPts val="1800"/>
              </a:spcAft>
              <a:buSzPct val="120000"/>
              <a:buFont typeface="Wingdings" panose="05000000000000000000" pitchFamily="2" charset="2"/>
              <a:buChar char="§"/>
            </a:pPr>
            <a:r>
              <a:rPr lang="en-US" sz="2000" dirty="0">
                <a:latin typeface="Tahoma" panose="020B0604030504040204" pitchFamily="34" charset="0"/>
                <a:ea typeface="Tahoma" panose="020B0604030504040204" pitchFamily="34" charset="0"/>
                <a:cs typeface="Tahoma" panose="020B0604030504040204" pitchFamily="34" charset="0"/>
              </a:rPr>
              <a:t>The results of RCA are then used to formulate a CAP.  </a:t>
            </a:r>
          </a:p>
          <a:p>
            <a:pPr marL="111125" lvl="1" indent="0">
              <a:spcAft>
                <a:spcPts val="1800"/>
              </a:spcAft>
              <a:buSzPct val="120000"/>
              <a:buNone/>
            </a:pPr>
            <a:r>
              <a:rPr lang="en-US" sz="2000" dirty="0">
                <a:latin typeface="Tahoma" panose="020B0604030504040204" pitchFamily="34" charset="0"/>
                <a:ea typeface="Tahoma" panose="020B0604030504040204" pitchFamily="34" charset="0"/>
                <a:cs typeface="Tahoma" panose="020B0604030504040204" pitchFamily="34" charset="0"/>
              </a:rPr>
              <a:t>The elimination of the symptoms of a problem is not alone sufficient to address the problem and prevent recurrence – it must be addressed at the source.</a:t>
            </a:r>
          </a:p>
        </p:txBody>
      </p:sp>
    </p:spTree>
    <p:extLst>
      <p:ext uri="{BB962C8B-B14F-4D97-AF65-F5344CB8AC3E}">
        <p14:creationId xmlns:p14="http://schemas.microsoft.com/office/powerpoint/2010/main" val="742158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152400"/>
            <a:ext cx="5867400" cy="1219200"/>
          </a:xfrm>
        </p:spPr>
        <p:txBody>
          <a:bodyPr/>
          <a:lstStyle/>
          <a:p>
            <a:pPr algn="ctr"/>
            <a:r>
              <a:rPr lang="en-US" dirty="0">
                <a:latin typeface="Tahoma" panose="020B0604030504040204" pitchFamily="34" charset="0"/>
                <a:ea typeface="Tahoma" panose="020B0604030504040204" pitchFamily="34" charset="0"/>
                <a:cs typeface="Tahoma" panose="020B0604030504040204" pitchFamily="34" charset="0"/>
              </a:rPr>
              <a:t>Correction</a:t>
            </a:r>
            <a:endParaRPr lang="en-US" sz="32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a:xfrm>
            <a:off x="457200" y="1676400"/>
            <a:ext cx="8382000" cy="4724400"/>
          </a:xfrm>
        </p:spPr>
        <p:txBody>
          <a:bodyPr/>
          <a:lstStyle/>
          <a:p>
            <a:pPr marL="0" lvl="1" indent="0">
              <a:spcAft>
                <a:spcPts val="3000"/>
              </a:spcAft>
              <a:buSzPct val="120000"/>
              <a:buNone/>
            </a:pPr>
            <a:r>
              <a:rPr lang="en-US" sz="2200" b="1" dirty="0">
                <a:solidFill>
                  <a:srgbClr val="0033CC"/>
                </a:solidFill>
                <a:latin typeface="Tahoma" panose="020B0604030504040204" pitchFamily="34" charset="0"/>
                <a:ea typeface="Tahoma" panose="020B0604030504040204" pitchFamily="34" charset="0"/>
                <a:cs typeface="Tahoma" panose="020B0604030504040204" pitchFamily="34" charset="0"/>
              </a:rPr>
              <a:t>The action taken to eliminate a detected nonconformity.</a:t>
            </a:r>
          </a:p>
          <a:p>
            <a:pPr marL="461963" lvl="1" indent="-350838">
              <a:spcAft>
                <a:spcPts val="1800"/>
              </a:spcAft>
              <a:buSzPct val="120000"/>
              <a:buFont typeface="Wingdings" panose="05000000000000000000" pitchFamily="2" charset="2"/>
              <a:buChar char="§"/>
            </a:pPr>
            <a:r>
              <a:rPr lang="en-US" sz="2000" dirty="0">
                <a:latin typeface="Tahoma" panose="020B0604030504040204" pitchFamily="34" charset="0"/>
                <a:ea typeface="Tahoma" panose="020B0604030504040204" pitchFamily="34" charset="0"/>
                <a:cs typeface="Tahoma" panose="020B0604030504040204" pitchFamily="34" charset="0"/>
              </a:rPr>
              <a:t>One-time action of fixing a problem that has already been detected or currently occurring </a:t>
            </a:r>
          </a:p>
          <a:p>
            <a:pPr marL="461963" lvl="1" indent="-350838">
              <a:spcAft>
                <a:spcPts val="1800"/>
              </a:spcAft>
              <a:buSzPct val="120000"/>
              <a:buFont typeface="Wingdings" panose="05000000000000000000" pitchFamily="2" charset="2"/>
              <a:buChar char="§"/>
            </a:pPr>
            <a:r>
              <a:rPr lang="en-US" sz="2000" dirty="0">
                <a:latin typeface="Tahoma" panose="020B0604030504040204" pitchFamily="34" charset="0"/>
                <a:ea typeface="Tahoma" panose="020B0604030504040204" pitchFamily="34" charset="0"/>
                <a:cs typeface="Tahoma" panose="020B0604030504040204" pitchFamily="34" charset="0"/>
              </a:rPr>
              <a:t>Quick, on-the-spot fix to a problem (act of containment)</a:t>
            </a:r>
          </a:p>
          <a:p>
            <a:pPr marL="461963" lvl="1" indent="-350838">
              <a:spcAft>
                <a:spcPts val="1800"/>
              </a:spcAft>
              <a:buSzPct val="120000"/>
              <a:buFont typeface="Wingdings" panose="05000000000000000000" pitchFamily="2" charset="2"/>
              <a:buChar char="§"/>
            </a:pPr>
            <a:r>
              <a:rPr lang="en-US" sz="2000" dirty="0">
                <a:latin typeface="Tahoma" panose="020B0604030504040204" pitchFamily="34" charset="0"/>
                <a:ea typeface="Tahoma" panose="020B0604030504040204" pitchFamily="34" charset="0"/>
                <a:cs typeface="Tahoma" panose="020B0604030504040204" pitchFamily="34" charset="0"/>
              </a:rPr>
              <a:t>Does not take action to </a:t>
            </a:r>
            <a:r>
              <a:rPr lang="en-US" sz="2000" u="sng" dirty="0">
                <a:latin typeface="Tahoma" panose="020B0604030504040204" pitchFamily="34" charset="0"/>
                <a:ea typeface="Tahoma" panose="020B0604030504040204" pitchFamily="34" charset="0"/>
                <a:cs typeface="Tahoma" panose="020B0604030504040204" pitchFamily="34" charset="0"/>
              </a:rPr>
              <a:t>prevent</a:t>
            </a:r>
            <a:r>
              <a:rPr lang="en-US" sz="2000" dirty="0">
                <a:latin typeface="Tahoma" panose="020B0604030504040204" pitchFamily="34" charset="0"/>
                <a:ea typeface="Tahoma" panose="020B0604030504040204" pitchFamily="34" charset="0"/>
                <a:cs typeface="Tahoma" panose="020B0604030504040204" pitchFamily="34" charset="0"/>
              </a:rPr>
              <a:t> recurrence </a:t>
            </a:r>
          </a:p>
          <a:p>
            <a:pPr marL="461963" lvl="1" indent="-350838">
              <a:spcAft>
                <a:spcPts val="1800"/>
              </a:spcAft>
              <a:buSzPct val="120000"/>
              <a:buFont typeface="Wingdings" panose="05000000000000000000" pitchFamily="2" charset="2"/>
              <a:buChar char="§"/>
            </a:pPr>
            <a:r>
              <a:rPr lang="en-US" sz="2000" dirty="0">
                <a:latin typeface="Tahoma" panose="020B0604030504040204" pitchFamily="34" charset="0"/>
                <a:ea typeface="Tahoma" panose="020B0604030504040204" pitchFamily="34" charset="0"/>
                <a:cs typeface="Tahoma" panose="020B0604030504040204" pitchFamily="34" charset="0"/>
              </a:rPr>
              <a:t>“Band-Aid” fix  </a:t>
            </a:r>
          </a:p>
          <a:p>
            <a:pPr marL="461963" lvl="1" indent="-350838">
              <a:spcAft>
                <a:spcPts val="1800"/>
              </a:spcAft>
              <a:buSzPct val="120000"/>
              <a:buFont typeface="Wingdings" panose="05000000000000000000" pitchFamily="2" charset="2"/>
              <a:buChar char="§"/>
            </a:pPr>
            <a:r>
              <a:rPr lang="en-US" sz="2000" dirty="0">
                <a:latin typeface="Tahoma" panose="020B0604030504040204" pitchFamily="34" charset="0"/>
                <a:ea typeface="Tahoma" panose="020B0604030504040204" pitchFamily="34" charset="0"/>
                <a:cs typeface="Tahoma" panose="020B0604030504040204" pitchFamily="34" charset="0"/>
              </a:rPr>
              <a:t>Example: taking a medicine for the symptomatic relief from a headache</a:t>
            </a:r>
          </a:p>
        </p:txBody>
      </p:sp>
    </p:spTree>
    <p:extLst>
      <p:ext uri="{BB962C8B-B14F-4D97-AF65-F5344CB8AC3E}">
        <p14:creationId xmlns:p14="http://schemas.microsoft.com/office/powerpoint/2010/main" val="3862283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Tahoma" panose="020B0604030504040204" pitchFamily="34" charset="0"/>
                <a:ea typeface="Tahoma" panose="020B0604030504040204" pitchFamily="34" charset="0"/>
                <a:cs typeface="Tahoma" panose="020B0604030504040204" pitchFamily="34" charset="0"/>
              </a:rPr>
              <a:t>Corrective Action</a:t>
            </a:r>
          </a:p>
        </p:txBody>
      </p:sp>
      <p:sp>
        <p:nvSpPr>
          <p:cNvPr id="3" name="Content Placeholder 2"/>
          <p:cNvSpPr>
            <a:spLocks noGrp="1"/>
          </p:cNvSpPr>
          <p:nvPr>
            <p:ph idx="1"/>
          </p:nvPr>
        </p:nvSpPr>
        <p:spPr>
          <a:xfrm>
            <a:off x="457200" y="1600200"/>
            <a:ext cx="8382000" cy="4800600"/>
          </a:xfrm>
        </p:spPr>
        <p:txBody>
          <a:bodyPr/>
          <a:lstStyle/>
          <a:p>
            <a:pPr marL="0" lvl="1" indent="0">
              <a:spcAft>
                <a:spcPts val="3000"/>
              </a:spcAft>
              <a:buSzPct val="120000"/>
              <a:buNone/>
            </a:pPr>
            <a:r>
              <a:rPr lang="en-US" sz="2200" b="1" dirty="0">
                <a:solidFill>
                  <a:srgbClr val="0033CC"/>
                </a:solidFill>
                <a:latin typeface="Tahoma" panose="020B0604030504040204" pitchFamily="34" charset="0"/>
                <a:ea typeface="Tahoma" panose="020B0604030504040204" pitchFamily="34" charset="0"/>
                <a:cs typeface="Tahoma" panose="020B0604030504040204" pitchFamily="34" charset="0"/>
              </a:rPr>
              <a:t>The action taken to eliminate the cause(s) of existing nonconformities to prevent recurrence.</a:t>
            </a:r>
          </a:p>
          <a:p>
            <a:pPr marL="461963" lvl="1" indent="-350838">
              <a:spcAft>
                <a:spcPts val="2400"/>
              </a:spcAft>
              <a:buSzPct val="120000"/>
              <a:buFont typeface="Wingdings" panose="05000000000000000000" pitchFamily="2" charset="2"/>
              <a:buChar char="§"/>
            </a:pPr>
            <a:r>
              <a:rPr lang="en-US" sz="2000" dirty="0">
                <a:latin typeface="Tahoma" panose="020B0604030504040204" pitchFamily="34" charset="0"/>
                <a:ea typeface="Tahoma" panose="020B0604030504040204" pitchFamily="34" charset="0"/>
                <a:cs typeface="Tahoma" panose="020B0604030504040204" pitchFamily="34" charset="0"/>
              </a:rPr>
              <a:t>Example: if a child scrapes their knee, applying a band-aid is the correction, while taking action to prevent the child from falling again is the corrective action.</a:t>
            </a:r>
          </a:p>
          <a:p>
            <a:pPr marL="461963" lvl="1" indent="-350838">
              <a:spcAft>
                <a:spcPts val="1200"/>
              </a:spcAft>
              <a:buSzPct val="120000"/>
              <a:buFont typeface="Wingdings" panose="05000000000000000000" pitchFamily="2" charset="2"/>
              <a:buChar char="§"/>
            </a:pPr>
            <a:r>
              <a:rPr lang="en-US" sz="2000" dirty="0">
                <a:latin typeface="Tahoma" panose="020B0604030504040204" pitchFamily="34" charset="0"/>
                <a:ea typeface="Tahoma" panose="020B0604030504040204" pitchFamily="34" charset="0"/>
                <a:cs typeface="Tahoma" panose="020B0604030504040204" pitchFamily="34" charset="0"/>
              </a:rPr>
              <a:t>Corrective action process starts with a thorough RCA</a:t>
            </a:r>
          </a:p>
          <a:p>
            <a:pPr marL="804863" lvl="2" indent="-350838">
              <a:spcAft>
                <a:spcPts val="1200"/>
              </a:spcAft>
              <a:buSzPct val="120000"/>
              <a:buFont typeface="Wingdings" panose="05000000000000000000" pitchFamily="2" charset="2"/>
              <a:buChar char="§"/>
            </a:pPr>
            <a:r>
              <a:rPr lang="en-US" sz="2000" dirty="0">
                <a:latin typeface="Tahoma" panose="020B0604030504040204" pitchFamily="34" charset="0"/>
                <a:ea typeface="Tahoma" panose="020B0604030504040204" pitchFamily="34" charset="0"/>
                <a:cs typeface="Tahoma" panose="020B0604030504040204" pitchFamily="34" charset="0"/>
              </a:rPr>
              <a:t>Involves investigating, identifying, and understanding the root cause(s) of the nonconformity</a:t>
            </a:r>
          </a:p>
          <a:p>
            <a:pPr marL="804863" lvl="2" indent="-350838">
              <a:spcAft>
                <a:spcPts val="2400"/>
              </a:spcAft>
              <a:buSzPct val="120000"/>
              <a:buFont typeface="Wingdings" panose="05000000000000000000" pitchFamily="2" charset="2"/>
              <a:buChar char="§"/>
            </a:pPr>
            <a:r>
              <a:rPr lang="en-US" sz="2000" dirty="0">
                <a:latin typeface="Tahoma" panose="020B0604030504040204" pitchFamily="34" charset="0"/>
                <a:ea typeface="Tahoma" panose="020B0604030504040204" pitchFamily="34" charset="0"/>
                <a:cs typeface="Tahoma" panose="020B0604030504040204" pitchFamily="34" charset="0"/>
              </a:rPr>
              <a:t>Then, implementing a plan designed to eliminate the identified cause(s) of the nonconformity and preventing it from happening again.</a:t>
            </a:r>
          </a:p>
          <a:p>
            <a:pPr marL="111125" lvl="1" indent="0">
              <a:spcAft>
                <a:spcPts val="1800"/>
              </a:spcAft>
              <a:buSzPct val="120000"/>
              <a:buNone/>
            </a:pPr>
            <a:endParaRPr lang="en-US" sz="22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578281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0" y="152400"/>
            <a:ext cx="6172200" cy="1219200"/>
          </a:xfrm>
        </p:spPr>
        <p:txBody>
          <a:bodyPr/>
          <a:lstStyle/>
          <a:p>
            <a:pPr algn="ctr"/>
            <a:r>
              <a:rPr lang="en-US" dirty="0">
                <a:latin typeface="Tahoma" panose="020B0604030504040204" pitchFamily="34" charset="0"/>
                <a:ea typeface="Tahoma" panose="020B0604030504040204" pitchFamily="34" charset="0"/>
                <a:cs typeface="Tahoma" panose="020B0604030504040204" pitchFamily="34" charset="0"/>
              </a:rPr>
              <a:t>Correction vs. Corrective Action</a:t>
            </a:r>
          </a:p>
        </p:txBody>
      </p:sp>
      <p:sp>
        <p:nvSpPr>
          <p:cNvPr id="3" name="Content Placeholder 2"/>
          <p:cNvSpPr>
            <a:spLocks noGrp="1"/>
          </p:cNvSpPr>
          <p:nvPr>
            <p:ph idx="1"/>
          </p:nvPr>
        </p:nvSpPr>
        <p:spPr/>
        <p:txBody>
          <a:bodyPr/>
          <a:lstStyle/>
          <a:p>
            <a:endParaRPr lang="en-US" b="0" dirty="0">
              <a:latin typeface="Tahoma" panose="020B0604030504040204" pitchFamily="34" charset="0"/>
              <a:ea typeface="Tahoma" panose="020B0604030504040204" pitchFamily="34" charset="0"/>
              <a:cs typeface="Tahoma" panose="020B0604030504040204" pitchFamily="34" charset="0"/>
            </a:endParaRPr>
          </a:p>
          <a:p>
            <a:endParaRPr lang="en-US" b="0" dirty="0">
              <a:latin typeface="Tahoma" panose="020B0604030504040204" pitchFamily="34" charset="0"/>
              <a:ea typeface="Tahoma" panose="020B0604030504040204" pitchFamily="34" charset="0"/>
              <a:cs typeface="Tahoma" panose="020B0604030504040204" pitchFamily="34" charset="0"/>
            </a:endParaRPr>
          </a:p>
          <a:p>
            <a:pPr marL="0" indent="0" algn="ctr">
              <a:buNone/>
            </a:pPr>
            <a:r>
              <a:rPr lang="en-US" sz="2400" b="0" dirty="0">
                <a:latin typeface="Tahoma" panose="020B0604030504040204" pitchFamily="34" charset="0"/>
                <a:ea typeface="Tahoma" panose="020B0604030504040204" pitchFamily="34" charset="0"/>
                <a:cs typeface="Tahoma" panose="020B0604030504040204" pitchFamily="34" charset="0"/>
              </a:rPr>
              <a:t>Difference between Correction and Corrective Action?</a:t>
            </a:r>
          </a:p>
          <a:p>
            <a:pPr marL="0" indent="0">
              <a:buNone/>
            </a:pPr>
            <a:endParaRPr lang="en-US" sz="2400" b="0"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en-US" b="0"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en-US" b="0" dirty="0">
              <a:latin typeface="Tahoma" panose="020B0604030504040204" pitchFamily="34" charset="0"/>
              <a:ea typeface="Tahoma" panose="020B0604030504040204" pitchFamily="34" charset="0"/>
              <a:cs typeface="Tahoma" panose="020B0604030504040204" pitchFamily="34" charset="0"/>
            </a:endParaRPr>
          </a:p>
          <a:p>
            <a:pPr marL="0" indent="0" algn="ctr">
              <a:buNone/>
            </a:pPr>
            <a:r>
              <a:rPr lang="en-US" sz="2400" dirty="0">
                <a:solidFill>
                  <a:srgbClr val="0033CC"/>
                </a:solidFill>
                <a:latin typeface="Tahoma" panose="020B0604030504040204" pitchFamily="34" charset="0"/>
                <a:ea typeface="Tahoma" panose="020B0604030504040204" pitchFamily="34" charset="0"/>
                <a:cs typeface="Tahoma" panose="020B0604030504040204" pitchFamily="34" charset="0"/>
              </a:rPr>
              <a:t>Root Cause Analysis</a:t>
            </a:r>
          </a:p>
        </p:txBody>
      </p:sp>
    </p:spTree>
    <p:extLst>
      <p:ext uri="{BB962C8B-B14F-4D97-AF65-F5344CB8AC3E}">
        <p14:creationId xmlns:p14="http://schemas.microsoft.com/office/powerpoint/2010/main" val="2843971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OE NE Format">
  <a:themeElements>
    <a:clrScheme name="DOE NE Larg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OE NE Larg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OE NE Larg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OE NE Larg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OE NE Larg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OE NE Larg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OE NE Larg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OE NE Larg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OE NE Larg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OE NE Larg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OE NE Larg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OE NE Larg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OE NE Larg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OE NE Larg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DOE NE Format</Template>
  <TotalTime>4524</TotalTime>
  <Words>1481</Words>
  <Application>Microsoft Office PowerPoint</Application>
  <PresentationFormat>On-screen Show (4:3)</PresentationFormat>
  <Paragraphs>142</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Symbol</vt:lpstr>
      <vt:lpstr>Tahoma</vt:lpstr>
      <vt:lpstr>Wingdings</vt:lpstr>
      <vt:lpstr>DOE NE Format</vt:lpstr>
      <vt:lpstr>Assessing Quality Assurance Programs and Addressing Corrective Actions</vt:lpstr>
      <vt:lpstr>Quality Assurance Programs</vt:lpstr>
      <vt:lpstr>Problem Identification and Corrective Actions</vt:lpstr>
      <vt:lpstr>Terminology</vt:lpstr>
      <vt:lpstr>Root Cause</vt:lpstr>
      <vt:lpstr>Root Cause Analysis (RCA)</vt:lpstr>
      <vt:lpstr>Correction</vt:lpstr>
      <vt:lpstr>Corrective Action</vt:lpstr>
      <vt:lpstr>Correction vs. Corrective Action</vt:lpstr>
      <vt:lpstr>Corrective Action Plan (CAP)</vt:lpstr>
      <vt:lpstr>Goal of Corrective Action Plans</vt:lpstr>
      <vt:lpstr>Effective Corrective Actions</vt:lpstr>
      <vt:lpstr>Examples of Poor Corrective Actions</vt:lpstr>
      <vt:lpstr>Corrective Action Plans</vt:lpstr>
      <vt:lpstr>Purpose of DOELAP Corrective Action Plan</vt:lpstr>
      <vt:lpstr>DOELAP Corrective Action Plan</vt:lpstr>
      <vt:lpstr>Corrective Action Follow Up</vt:lpstr>
      <vt:lpstr>Corrective Action Plan Example</vt:lpstr>
      <vt:lpstr>Corrective Action Plan Example</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Bohrer, Steven E</dc:creator>
  <cp:lastModifiedBy>Hathaway, Andrew J</cp:lastModifiedBy>
  <cp:revision>375</cp:revision>
  <cp:lastPrinted>2018-08-23T19:07:26Z</cp:lastPrinted>
  <dcterms:created xsi:type="dcterms:W3CDTF">2015-09-28T15:25:42Z</dcterms:created>
  <dcterms:modified xsi:type="dcterms:W3CDTF">2024-09-10T13:49:58Z</dcterms:modified>
</cp:coreProperties>
</file>